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sldIdLst>
    <p:sldId id="256" r:id="rId2"/>
    <p:sldId id="258" r:id="rId3"/>
    <p:sldId id="267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78" r:id="rId14"/>
    <p:sldId id="279" r:id="rId15"/>
    <p:sldId id="273" r:id="rId16"/>
    <p:sldId id="274" r:id="rId17"/>
    <p:sldId id="269" r:id="rId18"/>
    <p:sldId id="270" r:id="rId19"/>
    <p:sldId id="271" r:id="rId20"/>
    <p:sldId id="280" r:id="rId21"/>
    <p:sldId id="272" r:id="rId22"/>
    <p:sldId id="275" r:id="rId23"/>
    <p:sldId id="281" r:id="rId24"/>
    <p:sldId id="276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45"/>
    <p:restoredTop sz="94625"/>
  </p:normalViewPr>
  <p:slideViewPr>
    <p:cSldViewPr snapToGrid="0" snapToObjects="1">
      <p:cViewPr varScale="1">
        <p:scale>
          <a:sx n="93" d="100"/>
          <a:sy n="93" d="100"/>
        </p:scale>
        <p:origin x="240" y="2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76F745-46F0-254C-862A-65D38944EC5E}" type="datetimeFigureOut">
              <a:rPr lang="en-US" smtClean="0"/>
              <a:t>1/2/20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773566-276D-324B-B748-BB5B81DD40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6165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mailto:sandipc@cse.iitkgp.ac.in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9144"/>
            <a:ext cx="12192000" cy="122864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b="1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5900" y="4559653"/>
            <a:ext cx="974535" cy="1090627"/>
          </a:xfrm>
          <a:prstGeom prst="rect">
            <a:avLst/>
          </a:prstGeom>
        </p:spPr>
      </p:pic>
      <p:sp>
        <p:nvSpPr>
          <p:cNvPr id="9" name="TextBox 8"/>
          <p:cNvSpPr txBox="1"/>
          <p:nvPr userDrawn="1"/>
        </p:nvSpPr>
        <p:spPr>
          <a:xfrm>
            <a:off x="80410" y="5836765"/>
            <a:ext cx="39313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 Narrow" panose="020B0606020202030204" pitchFamily="34" charset="0"/>
              </a:rPr>
              <a:t>INDIAN INSTITUTE OF TECHNOLOGY </a:t>
            </a:r>
          </a:p>
          <a:p>
            <a:r>
              <a:rPr lang="en-US" b="1" dirty="0">
                <a:latin typeface="Arial Narrow" panose="020B0606020202030204" pitchFamily="34" charset="0"/>
              </a:rPr>
              <a:t>KHARAGPUR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4137152" y="1282388"/>
            <a:ext cx="78009" cy="54358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 userDrawn="1"/>
        </p:nvSpPr>
        <p:spPr>
          <a:xfrm>
            <a:off x="8809110" y="5517871"/>
            <a:ext cx="327205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solidFill>
                  <a:srgbClr val="800080"/>
                </a:solidFill>
                <a:latin typeface="Arial Narrow" panose="020B0606020202030204" pitchFamily="34" charset="0"/>
              </a:rPr>
              <a:t>Sandip</a:t>
            </a:r>
            <a:r>
              <a:rPr lang="en-US" sz="2400" b="1" dirty="0">
                <a:solidFill>
                  <a:srgbClr val="800080"/>
                </a:solidFill>
                <a:latin typeface="Arial Narrow" panose="020B0606020202030204" pitchFamily="34" charset="0"/>
              </a:rPr>
              <a:t> Chakraborty</a:t>
            </a:r>
          </a:p>
          <a:p>
            <a:r>
              <a:rPr lang="en-US" sz="2400" b="1" dirty="0">
                <a:solidFill>
                  <a:srgbClr val="800080"/>
                </a:solidFill>
                <a:latin typeface="Arial Narrow" panose="020B0606020202030204" pitchFamily="34" charset="0"/>
                <a:hlinkClick r:id="rId3"/>
              </a:rPr>
              <a:t>sandipc@cse.iitkgp.ac.in</a:t>
            </a:r>
            <a:r>
              <a:rPr lang="en-US" sz="2400" b="1" dirty="0">
                <a:solidFill>
                  <a:srgbClr val="800080"/>
                </a:solidFill>
                <a:latin typeface="Arial Narrow" panose="020B0606020202030204" pitchFamily="34" charset="0"/>
              </a:rPr>
              <a:t> </a:t>
            </a:r>
          </a:p>
          <a:p>
            <a:endParaRPr lang="en-US" sz="2400" b="1" dirty="0">
              <a:solidFill>
                <a:srgbClr val="FF0000"/>
              </a:solidFill>
              <a:latin typeface="Arial Narrow" panose="020B0606020202030204" pitchFamily="34" charset="0"/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80410" y="3646351"/>
            <a:ext cx="40567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>
                <a:solidFill>
                  <a:srgbClr val="FF0000"/>
                </a:solidFill>
              </a:rPr>
              <a:t>Department </a:t>
            </a:r>
            <a:r>
              <a:rPr lang="en-IN" sz="2000" b="1" dirty="0">
                <a:solidFill>
                  <a:srgbClr val="FF0000"/>
                </a:solidFill>
              </a:rPr>
              <a:t>of Computer Science and Engineering</a:t>
            </a:r>
          </a:p>
        </p:txBody>
      </p:sp>
      <p:sp>
        <p:nvSpPr>
          <p:cNvPr id="16" name="Title 15"/>
          <p:cNvSpPr>
            <a:spLocks noGrp="1"/>
          </p:cNvSpPr>
          <p:nvPr>
            <p:ph type="title" hasCustomPrompt="1"/>
          </p:nvPr>
        </p:nvSpPr>
        <p:spPr>
          <a:xfrm>
            <a:off x="0" y="9143"/>
            <a:ext cx="12192000" cy="1228641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Title of the Presentation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5E5D82B-F6C9-9F46-9944-547F8612452A}"/>
              </a:ext>
            </a:extLst>
          </p:cNvPr>
          <p:cNvSpPr txBox="1"/>
          <p:nvPr userDrawn="1"/>
        </p:nvSpPr>
        <p:spPr>
          <a:xfrm>
            <a:off x="4418410" y="5517872"/>
            <a:ext cx="400141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800080"/>
                </a:solidFill>
                <a:latin typeface="Arial Narrow" panose="020B0606020202030204" pitchFamily="34" charset="0"/>
              </a:rPr>
              <a:t>Rajat </a:t>
            </a:r>
            <a:r>
              <a:rPr lang="en-US" sz="2400" b="1" dirty="0" err="1">
                <a:solidFill>
                  <a:srgbClr val="800080"/>
                </a:solidFill>
                <a:latin typeface="Arial Narrow" panose="020B0606020202030204" pitchFamily="34" charset="0"/>
              </a:rPr>
              <a:t>Subhra</a:t>
            </a:r>
            <a:r>
              <a:rPr lang="en-US" sz="2400" b="1" dirty="0">
                <a:solidFill>
                  <a:srgbClr val="800080"/>
                </a:solidFill>
                <a:latin typeface="Arial Narrow" panose="020B0606020202030204" pitchFamily="34" charset="0"/>
              </a:rPr>
              <a:t> Chakraborty</a:t>
            </a:r>
          </a:p>
          <a:p>
            <a:r>
              <a:rPr lang="en-US" sz="2400" b="1" dirty="0">
                <a:solidFill>
                  <a:srgbClr val="800080"/>
                </a:solidFill>
                <a:latin typeface="Arial Narrow" panose="020B0606020202030204" pitchFamily="34" charset="0"/>
                <a:hlinkClick r:id="rId3"/>
              </a:rPr>
              <a:t>rschakraborty@cse.iitkgp.ac.in</a:t>
            </a:r>
            <a:r>
              <a:rPr lang="en-US" sz="2400" b="1" dirty="0">
                <a:solidFill>
                  <a:srgbClr val="800080"/>
                </a:solidFill>
                <a:latin typeface="Arial Narrow" panose="020B0606020202030204" pitchFamily="34" charset="0"/>
              </a:rPr>
              <a:t> </a:t>
            </a:r>
          </a:p>
          <a:p>
            <a:endParaRPr lang="en-US" sz="2400" b="1" dirty="0">
              <a:solidFill>
                <a:srgbClr val="FF0000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29176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78419" y="1037063"/>
            <a:ext cx="11753385" cy="5352586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0" y="9144"/>
            <a:ext cx="12192000" cy="85039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b="1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241" y="6487262"/>
            <a:ext cx="3450753" cy="338554"/>
          </a:xfrm>
          <a:prstGeom prst="rect">
            <a:avLst/>
          </a:prstGeom>
          <a:solidFill>
            <a:schemeClr val="accent1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rial Narrow" panose="020B0606020202030204" pitchFamily="34" charset="0"/>
              </a:rPr>
              <a:t>Indian Institute of Technology Kharagpur</a:t>
            </a:r>
          </a:p>
        </p:txBody>
      </p:sp>
      <p:sp>
        <p:nvSpPr>
          <p:cNvPr id="9" name="Title Placeholder 9"/>
          <p:cNvSpPr>
            <a:spLocks noGrp="1"/>
          </p:cNvSpPr>
          <p:nvPr>
            <p:ph type="title"/>
          </p:nvPr>
        </p:nvSpPr>
        <p:spPr>
          <a:xfrm>
            <a:off x="0" y="9145"/>
            <a:ext cx="12192000" cy="8503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>
                <a:latin typeface="Arial Rounded MT Bold" charset="0"/>
                <a:ea typeface="Arial Rounded MT Bold" charset="0"/>
                <a:cs typeface="Arial Rounded MT Bold" charset="0"/>
              </a:rPr>
              <a:t>TITLE OF THE SLIDE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61406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15554" y="1092820"/>
            <a:ext cx="2628900" cy="5162202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7268" y="1092819"/>
            <a:ext cx="8742556" cy="508414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241" y="6487262"/>
            <a:ext cx="3450753" cy="338554"/>
          </a:xfrm>
          <a:prstGeom prst="rect">
            <a:avLst/>
          </a:prstGeom>
          <a:solidFill>
            <a:schemeClr val="accent1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rial Narrow" panose="020B0606020202030204" pitchFamily="34" charset="0"/>
              </a:rPr>
              <a:t>Indian Institute of Technology Kharagpur</a:t>
            </a:r>
          </a:p>
        </p:txBody>
      </p:sp>
    </p:spTree>
    <p:extLst>
      <p:ext uri="{BB962C8B-B14F-4D97-AF65-F5344CB8AC3E}">
        <p14:creationId xmlns:p14="http://schemas.microsoft.com/office/powerpoint/2010/main" val="7276783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6839" y="1137424"/>
            <a:ext cx="11552663" cy="53498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0" y="9144"/>
            <a:ext cx="12192000" cy="85039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b="1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241" y="6487262"/>
            <a:ext cx="3450753" cy="338554"/>
          </a:xfrm>
          <a:prstGeom prst="rect">
            <a:avLst/>
          </a:prstGeom>
          <a:solidFill>
            <a:schemeClr val="accent1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rial Narrow" panose="020B0606020202030204" pitchFamily="34" charset="0"/>
              </a:rPr>
              <a:t>Indian Institute of Technology Kharagpur</a:t>
            </a:r>
          </a:p>
        </p:txBody>
      </p:sp>
      <p:sp>
        <p:nvSpPr>
          <p:cNvPr id="10" name="Title Placeholder 9"/>
          <p:cNvSpPr>
            <a:spLocks noGrp="1"/>
          </p:cNvSpPr>
          <p:nvPr>
            <p:ph type="title"/>
          </p:nvPr>
        </p:nvSpPr>
        <p:spPr>
          <a:xfrm>
            <a:off x="0" y="9145"/>
            <a:ext cx="12192000" cy="8503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>
                <a:latin typeface="Arial Rounded MT Bold" charset="0"/>
                <a:ea typeface="Arial Rounded MT Bold" charset="0"/>
                <a:cs typeface="Arial Rounded MT Bold" charset="0"/>
              </a:rPr>
              <a:t>TITLE OF THE SLIDE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90929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241" y="6487262"/>
            <a:ext cx="3450753" cy="338554"/>
          </a:xfrm>
          <a:prstGeom prst="rect">
            <a:avLst/>
          </a:prstGeom>
          <a:solidFill>
            <a:schemeClr val="accent1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rial Narrow" panose="020B0606020202030204" pitchFamily="34" charset="0"/>
              </a:rPr>
              <a:t>Indian Institute of Technology Kharagpur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-6350" y="1092820"/>
            <a:ext cx="12192000" cy="2788697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b="1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9" name="Title Placeholder 9"/>
          <p:cNvSpPr>
            <a:spLocks noGrp="1"/>
          </p:cNvSpPr>
          <p:nvPr>
            <p:ph type="title"/>
          </p:nvPr>
        </p:nvSpPr>
        <p:spPr>
          <a:xfrm>
            <a:off x="0" y="9145"/>
            <a:ext cx="12192000" cy="8503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>
                <a:latin typeface="Arial Rounded MT Bold" charset="0"/>
                <a:ea typeface="Arial Rounded MT Bold" charset="0"/>
                <a:cs typeface="Arial Rounded MT Bold" charset="0"/>
              </a:rPr>
              <a:t>TITLE OF THE SLIDE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40168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7268" y="1037062"/>
            <a:ext cx="5852532" cy="534143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037062"/>
            <a:ext cx="5770756" cy="534143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0" y="9144"/>
            <a:ext cx="12192000" cy="85039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b="1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241" y="6487262"/>
            <a:ext cx="3450753" cy="338554"/>
          </a:xfrm>
          <a:prstGeom prst="rect">
            <a:avLst/>
          </a:prstGeom>
          <a:solidFill>
            <a:schemeClr val="accent1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rial Narrow" panose="020B0606020202030204" pitchFamily="34" charset="0"/>
              </a:rPr>
              <a:t>Indian Institute of Technology Kharagpur</a:t>
            </a:r>
          </a:p>
        </p:txBody>
      </p:sp>
      <p:sp>
        <p:nvSpPr>
          <p:cNvPr id="10" name="Title Placeholder 9"/>
          <p:cNvSpPr>
            <a:spLocks noGrp="1"/>
          </p:cNvSpPr>
          <p:nvPr>
            <p:ph type="title"/>
          </p:nvPr>
        </p:nvSpPr>
        <p:spPr>
          <a:xfrm>
            <a:off x="0" y="9145"/>
            <a:ext cx="12192000" cy="8503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>
                <a:latin typeface="Arial Rounded MT Bold" charset="0"/>
                <a:ea typeface="Arial Rounded MT Bold" charset="0"/>
                <a:cs typeface="Arial Rounded MT Bold" charset="0"/>
              </a:rPr>
              <a:t>TITLE OF THE SLIDE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3784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0" y="9144"/>
            <a:ext cx="12192000" cy="85039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b="1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241" y="6487262"/>
            <a:ext cx="3450753" cy="338554"/>
          </a:xfrm>
          <a:prstGeom prst="rect">
            <a:avLst/>
          </a:prstGeom>
          <a:solidFill>
            <a:schemeClr val="accent1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rial Narrow" panose="020B0606020202030204" pitchFamily="34" charset="0"/>
              </a:rPr>
              <a:t>Indian Institute of Technology Kharagpur</a:t>
            </a:r>
          </a:p>
        </p:txBody>
      </p:sp>
      <p:sp>
        <p:nvSpPr>
          <p:cNvPr id="12" name="Title Placeholder 9"/>
          <p:cNvSpPr>
            <a:spLocks noGrp="1"/>
          </p:cNvSpPr>
          <p:nvPr>
            <p:ph type="title"/>
          </p:nvPr>
        </p:nvSpPr>
        <p:spPr>
          <a:xfrm>
            <a:off x="0" y="9145"/>
            <a:ext cx="12192000" cy="8503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>
                <a:latin typeface="Arial Rounded MT Bold" charset="0"/>
                <a:ea typeface="Arial Rounded MT Bold" charset="0"/>
                <a:cs typeface="Arial Rounded MT Bold" charset="0"/>
              </a:rPr>
              <a:t>TITLE OF THE SLIDE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44881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9144"/>
            <a:ext cx="12192000" cy="85039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b="1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241" y="6487262"/>
            <a:ext cx="3450753" cy="338554"/>
          </a:xfrm>
          <a:prstGeom prst="rect">
            <a:avLst/>
          </a:prstGeom>
          <a:solidFill>
            <a:schemeClr val="accent1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rial Narrow" panose="020B0606020202030204" pitchFamily="34" charset="0"/>
              </a:rPr>
              <a:t>Indian Institute of Technology Kharagpur</a:t>
            </a:r>
          </a:p>
        </p:txBody>
      </p:sp>
      <p:sp>
        <p:nvSpPr>
          <p:cNvPr id="8" name="Title Placeholder 9"/>
          <p:cNvSpPr>
            <a:spLocks noGrp="1"/>
          </p:cNvSpPr>
          <p:nvPr>
            <p:ph type="title"/>
          </p:nvPr>
        </p:nvSpPr>
        <p:spPr>
          <a:xfrm>
            <a:off x="0" y="9145"/>
            <a:ext cx="12192000" cy="8503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>
                <a:latin typeface="Arial Rounded MT Bold" charset="0"/>
                <a:ea typeface="Arial Rounded MT Bold" charset="0"/>
                <a:cs typeface="Arial Rounded MT Bold" charset="0"/>
              </a:rPr>
              <a:t>TITLE OF THE SLIDE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04975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312390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1069975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241" y="6487262"/>
            <a:ext cx="3450753" cy="338554"/>
          </a:xfrm>
          <a:prstGeom prst="rect">
            <a:avLst/>
          </a:prstGeom>
          <a:solidFill>
            <a:schemeClr val="accent1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rial Narrow" panose="020B0606020202030204" pitchFamily="34" charset="0"/>
              </a:rPr>
              <a:t>Indian Institute of Technology Kharagpur</a:t>
            </a:r>
          </a:p>
        </p:txBody>
      </p:sp>
      <p:sp>
        <p:nvSpPr>
          <p:cNvPr id="9" name="Title Placeholder 9"/>
          <p:cNvSpPr txBox="1">
            <a:spLocks/>
          </p:cNvSpPr>
          <p:nvPr userDrawn="1"/>
        </p:nvSpPr>
        <p:spPr>
          <a:xfrm>
            <a:off x="0" y="9145"/>
            <a:ext cx="12192000" cy="8503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bg1"/>
                </a:solidFill>
                <a:latin typeface="Arial Rounded MT Bold" charset="0"/>
                <a:ea typeface="Arial Rounded MT Bold" charset="0"/>
                <a:cs typeface="Arial Rounded MT Bold" charset="0"/>
              </a:defRPr>
            </a:lvl1pPr>
          </a:lstStyle>
          <a:p>
            <a:r>
              <a:rPr lang="en-US"/>
              <a:t>TITLE OF THE SLIDE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12469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1069975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241" y="6487262"/>
            <a:ext cx="3450753" cy="338554"/>
          </a:xfrm>
          <a:prstGeom prst="rect">
            <a:avLst/>
          </a:prstGeom>
          <a:solidFill>
            <a:schemeClr val="accent1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rial Narrow" panose="020B0606020202030204" pitchFamily="34" charset="0"/>
              </a:rPr>
              <a:t>Indian Institute of Technology Kharagpur</a:t>
            </a:r>
          </a:p>
        </p:txBody>
      </p:sp>
      <p:sp>
        <p:nvSpPr>
          <p:cNvPr id="9" name="Title Placeholder 9"/>
          <p:cNvSpPr txBox="1">
            <a:spLocks/>
          </p:cNvSpPr>
          <p:nvPr userDrawn="1"/>
        </p:nvSpPr>
        <p:spPr>
          <a:xfrm>
            <a:off x="0" y="9145"/>
            <a:ext cx="12192000" cy="8503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bg1"/>
                </a:solidFill>
                <a:latin typeface="Arial Rounded MT Bold" charset="0"/>
                <a:ea typeface="Arial Rounded MT Bold" charset="0"/>
                <a:cs typeface="Arial Rounded MT Bold" charset="0"/>
              </a:defRPr>
            </a:lvl1pPr>
          </a:lstStyle>
          <a:p>
            <a:r>
              <a:rPr lang="en-US"/>
              <a:t>TITLE OF THE SLIDE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5817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31600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baseline="0">
          <a:solidFill>
            <a:schemeClr val="bg1"/>
          </a:solidFill>
          <a:latin typeface="Arial Rounded MT Bold" charset="0"/>
          <a:ea typeface="Arial Rounded MT Bold" charset="0"/>
          <a:cs typeface="Arial Rounded MT Bold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tcpipguide.com/" TargetMode="External"/><Relationship Id="rId4" Type="http://schemas.openxmlformats.org/officeDocument/2006/relationships/hyperlink" Target="http://www.redbooks.ibm.com/abstracts/gg243376.html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cse.iitkgp.ac.in/~sandipc/Courses/CS_31006_Spring_2020.html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tiff"/><Relationship Id="rId4" Type="http://schemas.openxmlformats.org/officeDocument/2006/relationships/image" Target="../media/image11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63498"/>
            <a:ext cx="12192000" cy="637988"/>
          </a:xfrm>
        </p:spPr>
        <p:txBody>
          <a:bodyPr>
            <a:normAutofit/>
          </a:bodyPr>
          <a:lstStyle/>
          <a:p>
            <a:r>
              <a:rPr lang="en-US"/>
              <a:t>CS 31006: Computer Networks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5000" y="1374322"/>
            <a:ext cx="6716486" cy="368856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8099832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So, What is Network Architecture?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243" y="1046565"/>
            <a:ext cx="5448666" cy="431906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31457" y="3709530"/>
            <a:ext cx="6360543" cy="3148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1750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So, What is Network Architecture?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243" y="1046565"/>
            <a:ext cx="5448666" cy="431906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8591909" y="4520243"/>
            <a:ext cx="3019246" cy="86264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000" b="1"/>
              <a:t>Physical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801624" y="5777441"/>
            <a:ext cx="715992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Requirement: End to end traffic control in the network</a:t>
            </a:r>
          </a:p>
        </p:txBody>
      </p:sp>
      <p:sp>
        <p:nvSpPr>
          <p:cNvPr id="8" name="Rectangle 7"/>
          <p:cNvSpPr/>
          <p:nvPr/>
        </p:nvSpPr>
        <p:spPr>
          <a:xfrm>
            <a:off x="8591909" y="3657601"/>
            <a:ext cx="3019246" cy="86264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000" b="1" dirty="0"/>
              <a:t>Data Link</a:t>
            </a:r>
          </a:p>
        </p:txBody>
      </p:sp>
      <p:sp>
        <p:nvSpPr>
          <p:cNvPr id="9" name="Rectangle 8"/>
          <p:cNvSpPr/>
          <p:nvPr/>
        </p:nvSpPr>
        <p:spPr>
          <a:xfrm>
            <a:off x="8591909" y="2779113"/>
            <a:ext cx="3019246" cy="86264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000" b="1" dirty="0"/>
              <a:t>Network</a:t>
            </a:r>
          </a:p>
        </p:txBody>
      </p:sp>
      <p:sp>
        <p:nvSpPr>
          <p:cNvPr id="10" name="Rectangle 9"/>
          <p:cNvSpPr/>
          <p:nvPr/>
        </p:nvSpPr>
        <p:spPr>
          <a:xfrm>
            <a:off x="8591909" y="1916471"/>
            <a:ext cx="3019246" cy="86264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000" b="1"/>
              <a:t>Transport</a:t>
            </a:r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777040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So, What is Network Architecture? 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178519" y="1138686"/>
            <a:ext cx="6377557" cy="5305246"/>
            <a:chOff x="3284028" y="1552754"/>
            <a:chExt cx="6377557" cy="5305246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645920" y="5244972"/>
              <a:ext cx="5756874" cy="1613028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13" name="Rounded Rectangle 12"/>
            <p:cNvSpPr/>
            <p:nvPr/>
          </p:nvSpPr>
          <p:spPr>
            <a:xfrm>
              <a:off x="3284028" y="3623095"/>
              <a:ext cx="6377557" cy="1794294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4400" b="1" dirty="0"/>
                <a:t>Network Protocol Stack</a:t>
              </a:r>
            </a:p>
          </p:txBody>
        </p:sp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950898" y="1552754"/>
              <a:ext cx="4968815" cy="2070341"/>
            </a:xfrm>
            <a:prstGeom prst="rect">
              <a:avLst/>
            </a:prstGeom>
          </p:spPr>
        </p:pic>
      </p:grpSp>
      <p:grpSp>
        <p:nvGrpSpPr>
          <p:cNvPr id="2" name="Group 1"/>
          <p:cNvGrpSpPr/>
          <p:nvPr/>
        </p:nvGrpSpPr>
        <p:grpSpPr>
          <a:xfrm>
            <a:off x="8609162" y="1739683"/>
            <a:ext cx="3019246" cy="4329056"/>
            <a:chOff x="8609162" y="1739683"/>
            <a:chExt cx="3019246" cy="4329056"/>
          </a:xfrm>
        </p:grpSpPr>
        <p:sp>
          <p:nvSpPr>
            <p:cNvPr id="6" name="Rectangle 5"/>
            <p:cNvSpPr/>
            <p:nvPr/>
          </p:nvSpPr>
          <p:spPr>
            <a:xfrm>
              <a:off x="8609162" y="5206097"/>
              <a:ext cx="3019246" cy="862642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4000" b="1"/>
                <a:t>Physical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8609162" y="4343455"/>
              <a:ext cx="3019246" cy="862642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4000" b="1" dirty="0"/>
                <a:t>Data Link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8609162" y="3464967"/>
              <a:ext cx="3019246" cy="862642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4000" b="1" dirty="0"/>
                <a:t>Network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8609162" y="2602325"/>
              <a:ext cx="3019246" cy="862642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4000" b="1"/>
                <a:t>Transport</a:t>
              </a:r>
              <a:endParaRPr lang="en-US" sz="4000" b="1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8609162" y="1739683"/>
              <a:ext cx="3019246" cy="862642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4000" b="1" dirty="0"/>
                <a:t>Application</a:t>
              </a:r>
            </a:p>
          </p:txBody>
        </p:sp>
      </p:grpSp>
      <p:cxnSp>
        <p:nvCxnSpPr>
          <p:cNvPr id="16" name="Straight Connector 15"/>
          <p:cNvCxnSpPr/>
          <p:nvPr/>
        </p:nvCxnSpPr>
        <p:spPr>
          <a:xfrm flipV="1">
            <a:off x="6297285" y="1739683"/>
            <a:ext cx="2311877" cy="1469344"/>
          </a:xfrm>
          <a:prstGeom prst="line">
            <a:avLst/>
          </a:prstGeom>
          <a:ln w="381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297285" y="5003321"/>
            <a:ext cx="2311877" cy="106541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3586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Transfer between Two Remote Machines</a:t>
            </a:r>
          </a:p>
        </p:txBody>
      </p:sp>
      <p:grpSp>
        <p:nvGrpSpPr>
          <p:cNvPr id="130" name="Group 129"/>
          <p:cNvGrpSpPr/>
          <p:nvPr/>
        </p:nvGrpSpPr>
        <p:grpSpPr>
          <a:xfrm>
            <a:off x="2295822" y="1013070"/>
            <a:ext cx="8538955" cy="5724160"/>
            <a:chOff x="760321" y="1168346"/>
            <a:chExt cx="7051737" cy="4901775"/>
          </a:xfrm>
        </p:grpSpPr>
        <p:grpSp>
          <p:nvGrpSpPr>
            <p:cNvPr id="131" name="Group 130"/>
            <p:cNvGrpSpPr/>
            <p:nvPr/>
          </p:nvGrpSpPr>
          <p:grpSpPr>
            <a:xfrm>
              <a:off x="760321" y="1168346"/>
              <a:ext cx="3432117" cy="1799141"/>
              <a:chOff x="760321" y="1168346"/>
              <a:chExt cx="5574590" cy="3411866"/>
            </a:xfrm>
          </p:grpSpPr>
          <p:pic>
            <p:nvPicPr>
              <p:cNvPr id="161" name="Picture 160"/>
              <p:cNvPicPr>
                <a:picLocks noChangeAspect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60321" y="1168346"/>
                <a:ext cx="1750237" cy="1043796"/>
              </a:xfrm>
              <a:prstGeom prst="rect">
                <a:avLst/>
              </a:prstGeom>
            </p:spPr>
          </p:pic>
          <p:pic>
            <p:nvPicPr>
              <p:cNvPr id="162" name="Picture 161"/>
              <p:cNvPicPr>
                <a:picLocks noChangeAspect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584674" y="1168346"/>
                <a:ext cx="1750237" cy="1043796"/>
              </a:xfrm>
              <a:prstGeom prst="rect">
                <a:avLst/>
              </a:prstGeom>
            </p:spPr>
          </p:pic>
          <p:cxnSp>
            <p:nvCxnSpPr>
              <p:cNvPr id="163" name="Straight Connector 162"/>
              <p:cNvCxnSpPr/>
              <p:nvPr/>
            </p:nvCxnSpPr>
            <p:spPr>
              <a:xfrm>
                <a:off x="1017917" y="2070339"/>
                <a:ext cx="0" cy="534837"/>
              </a:xfrm>
              <a:prstGeom prst="line">
                <a:avLst/>
              </a:prstGeom>
              <a:ln w="57150"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4" name="Straight Connector 163"/>
              <p:cNvCxnSpPr/>
              <p:nvPr/>
            </p:nvCxnSpPr>
            <p:spPr>
              <a:xfrm>
                <a:off x="1000664" y="2587924"/>
                <a:ext cx="3916393" cy="0"/>
              </a:xfrm>
              <a:prstGeom prst="line">
                <a:avLst/>
              </a:prstGeom>
              <a:ln w="57150"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5" name="Straight Connector 164"/>
              <p:cNvCxnSpPr/>
              <p:nvPr/>
            </p:nvCxnSpPr>
            <p:spPr>
              <a:xfrm>
                <a:off x="4917057" y="2053087"/>
                <a:ext cx="0" cy="534837"/>
              </a:xfrm>
              <a:prstGeom prst="line">
                <a:avLst/>
              </a:prstGeom>
              <a:ln w="57150"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pic>
            <p:nvPicPr>
              <p:cNvPr id="166" name="Picture 165"/>
              <p:cNvPicPr>
                <a:picLocks noChangeAspect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287131" y="3536416"/>
                <a:ext cx="1750237" cy="1043796"/>
              </a:xfrm>
              <a:prstGeom prst="rect">
                <a:avLst/>
              </a:prstGeom>
            </p:spPr>
          </p:pic>
          <p:cxnSp>
            <p:nvCxnSpPr>
              <p:cNvPr id="167" name="Straight Connector 166"/>
              <p:cNvCxnSpPr/>
              <p:nvPr/>
            </p:nvCxnSpPr>
            <p:spPr>
              <a:xfrm flipH="1">
                <a:off x="2510558" y="2605176"/>
                <a:ext cx="14377" cy="1069675"/>
              </a:xfrm>
              <a:prstGeom prst="line">
                <a:avLst/>
              </a:prstGeom>
              <a:ln w="57150"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pic>
            <p:nvPicPr>
              <p:cNvPr id="168" name="Picture 167"/>
              <p:cNvPicPr>
                <a:picLocks noChangeAspect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673468" y="2195508"/>
                <a:ext cx="1839450" cy="784832"/>
              </a:xfrm>
              <a:prstGeom prst="rect">
                <a:avLst/>
              </a:prstGeom>
            </p:spPr>
          </p:pic>
        </p:grpSp>
        <p:grpSp>
          <p:nvGrpSpPr>
            <p:cNvPr id="132" name="Group 131"/>
            <p:cNvGrpSpPr/>
            <p:nvPr/>
          </p:nvGrpSpPr>
          <p:grpSpPr>
            <a:xfrm>
              <a:off x="908293" y="4270980"/>
              <a:ext cx="3432117" cy="1799141"/>
              <a:chOff x="760321" y="1168346"/>
              <a:chExt cx="5574590" cy="3411866"/>
            </a:xfrm>
          </p:grpSpPr>
          <p:pic>
            <p:nvPicPr>
              <p:cNvPr id="153" name="Picture 152"/>
              <p:cNvPicPr>
                <a:picLocks noChangeAspect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60321" y="1168346"/>
                <a:ext cx="1750237" cy="1043796"/>
              </a:xfrm>
              <a:prstGeom prst="rect">
                <a:avLst/>
              </a:prstGeom>
            </p:spPr>
          </p:pic>
          <p:pic>
            <p:nvPicPr>
              <p:cNvPr id="154" name="Picture 153"/>
              <p:cNvPicPr>
                <a:picLocks noChangeAspect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584674" y="1168346"/>
                <a:ext cx="1750237" cy="1043796"/>
              </a:xfrm>
              <a:prstGeom prst="rect">
                <a:avLst/>
              </a:prstGeom>
            </p:spPr>
          </p:pic>
          <p:cxnSp>
            <p:nvCxnSpPr>
              <p:cNvPr id="155" name="Straight Connector 154"/>
              <p:cNvCxnSpPr/>
              <p:nvPr/>
            </p:nvCxnSpPr>
            <p:spPr>
              <a:xfrm>
                <a:off x="1017917" y="2070339"/>
                <a:ext cx="0" cy="534837"/>
              </a:xfrm>
              <a:prstGeom prst="line">
                <a:avLst/>
              </a:prstGeom>
              <a:ln w="57150"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/>
              <p:cNvCxnSpPr/>
              <p:nvPr/>
            </p:nvCxnSpPr>
            <p:spPr>
              <a:xfrm>
                <a:off x="1000664" y="2587924"/>
                <a:ext cx="3916393" cy="0"/>
              </a:xfrm>
              <a:prstGeom prst="line">
                <a:avLst/>
              </a:prstGeom>
              <a:ln w="57150"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7" name="Straight Connector 156"/>
              <p:cNvCxnSpPr/>
              <p:nvPr/>
            </p:nvCxnSpPr>
            <p:spPr>
              <a:xfrm>
                <a:off x="4917057" y="2053087"/>
                <a:ext cx="0" cy="534837"/>
              </a:xfrm>
              <a:prstGeom prst="line">
                <a:avLst/>
              </a:prstGeom>
              <a:ln w="57150"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pic>
            <p:nvPicPr>
              <p:cNvPr id="158" name="Picture 157"/>
              <p:cNvPicPr>
                <a:picLocks noChangeAspect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287131" y="3536416"/>
                <a:ext cx="1750237" cy="1043796"/>
              </a:xfrm>
              <a:prstGeom prst="rect">
                <a:avLst/>
              </a:prstGeom>
            </p:spPr>
          </p:pic>
          <p:cxnSp>
            <p:nvCxnSpPr>
              <p:cNvPr id="159" name="Straight Connector 158"/>
              <p:cNvCxnSpPr/>
              <p:nvPr/>
            </p:nvCxnSpPr>
            <p:spPr>
              <a:xfrm flipH="1">
                <a:off x="2510558" y="2605176"/>
                <a:ext cx="14377" cy="1069675"/>
              </a:xfrm>
              <a:prstGeom prst="line">
                <a:avLst/>
              </a:prstGeom>
              <a:ln w="57150"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pic>
            <p:nvPicPr>
              <p:cNvPr id="160" name="Picture 159"/>
              <p:cNvPicPr>
                <a:picLocks noChangeAspect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673468" y="2195508"/>
                <a:ext cx="1839450" cy="784832"/>
              </a:xfrm>
              <a:prstGeom prst="rect">
                <a:avLst/>
              </a:prstGeom>
            </p:spPr>
          </p:pic>
        </p:grpSp>
        <p:grpSp>
          <p:nvGrpSpPr>
            <p:cNvPr id="133" name="Group 132"/>
            <p:cNvGrpSpPr/>
            <p:nvPr/>
          </p:nvGrpSpPr>
          <p:grpSpPr>
            <a:xfrm>
              <a:off x="4379941" y="2424235"/>
              <a:ext cx="3432117" cy="1799141"/>
              <a:chOff x="760321" y="1168346"/>
              <a:chExt cx="5574590" cy="3411866"/>
            </a:xfrm>
          </p:grpSpPr>
          <p:pic>
            <p:nvPicPr>
              <p:cNvPr id="145" name="Picture 144"/>
              <p:cNvPicPr>
                <a:picLocks noChangeAspect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60321" y="1168346"/>
                <a:ext cx="1750237" cy="1043796"/>
              </a:xfrm>
              <a:prstGeom prst="rect">
                <a:avLst/>
              </a:prstGeom>
            </p:spPr>
          </p:pic>
          <p:pic>
            <p:nvPicPr>
              <p:cNvPr id="146" name="Picture 145"/>
              <p:cNvPicPr>
                <a:picLocks noChangeAspect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584674" y="1168346"/>
                <a:ext cx="1750237" cy="1043796"/>
              </a:xfrm>
              <a:prstGeom prst="rect">
                <a:avLst/>
              </a:prstGeom>
            </p:spPr>
          </p:pic>
          <p:cxnSp>
            <p:nvCxnSpPr>
              <p:cNvPr id="147" name="Straight Connector 146"/>
              <p:cNvCxnSpPr/>
              <p:nvPr/>
            </p:nvCxnSpPr>
            <p:spPr>
              <a:xfrm>
                <a:off x="1017917" y="2070339"/>
                <a:ext cx="0" cy="534837"/>
              </a:xfrm>
              <a:prstGeom prst="line">
                <a:avLst/>
              </a:prstGeom>
              <a:ln w="57150"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/>
              <p:cNvCxnSpPr/>
              <p:nvPr/>
            </p:nvCxnSpPr>
            <p:spPr>
              <a:xfrm>
                <a:off x="1000664" y="2587924"/>
                <a:ext cx="3916393" cy="0"/>
              </a:xfrm>
              <a:prstGeom prst="line">
                <a:avLst/>
              </a:prstGeom>
              <a:ln w="57150"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/>
              <p:cNvCxnSpPr/>
              <p:nvPr/>
            </p:nvCxnSpPr>
            <p:spPr>
              <a:xfrm>
                <a:off x="4917057" y="2053087"/>
                <a:ext cx="0" cy="534837"/>
              </a:xfrm>
              <a:prstGeom prst="line">
                <a:avLst/>
              </a:prstGeom>
              <a:ln w="57150"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pic>
            <p:nvPicPr>
              <p:cNvPr id="150" name="Picture 149"/>
              <p:cNvPicPr>
                <a:picLocks noChangeAspect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287131" y="3536416"/>
                <a:ext cx="1750237" cy="1043796"/>
              </a:xfrm>
              <a:prstGeom prst="rect">
                <a:avLst/>
              </a:prstGeom>
            </p:spPr>
          </p:pic>
          <p:cxnSp>
            <p:nvCxnSpPr>
              <p:cNvPr id="151" name="Straight Connector 150"/>
              <p:cNvCxnSpPr/>
              <p:nvPr/>
            </p:nvCxnSpPr>
            <p:spPr>
              <a:xfrm flipH="1">
                <a:off x="2510558" y="2605176"/>
                <a:ext cx="14377" cy="1069675"/>
              </a:xfrm>
              <a:prstGeom prst="line">
                <a:avLst/>
              </a:prstGeom>
              <a:ln w="57150"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pic>
            <p:nvPicPr>
              <p:cNvPr id="152" name="Picture 151"/>
              <p:cNvPicPr>
                <a:picLocks noChangeAspect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673468" y="2195508"/>
                <a:ext cx="1839450" cy="784832"/>
              </a:xfrm>
              <a:prstGeom prst="rect">
                <a:avLst/>
              </a:prstGeom>
            </p:spPr>
          </p:pic>
        </p:grpSp>
        <p:pic>
          <p:nvPicPr>
            <p:cNvPr id="134" name="Picture 133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483240" y="1723606"/>
              <a:ext cx="800477" cy="800477"/>
            </a:xfrm>
            <a:prstGeom prst="rect">
              <a:avLst/>
            </a:prstGeom>
          </p:spPr>
        </p:pic>
        <p:cxnSp>
          <p:nvCxnSpPr>
            <p:cNvPr id="135" name="Straight Connector 134"/>
            <p:cNvCxnSpPr/>
            <p:nvPr/>
          </p:nvCxnSpPr>
          <p:spPr>
            <a:xfrm>
              <a:off x="2239120" y="2208043"/>
              <a:ext cx="3244120" cy="0"/>
            </a:xfrm>
            <a:prstGeom prst="line">
              <a:avLst/>
            </a:prstGeom>
            <a:ln w="57150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6" name="Straight Connector 135"/>
            <p:cNvCxnSpPr/>
            <p:nvPr/>
          </p:nvCxnSpPr>
          <p:spPr>
            <a:xfrm>
              <a:off x="2239120" y="1926013"/>
              <a:ext cx="31749" cy="300064"/>
            </a:xfrm>
            <a:prstGeom prst="line">
              <a:avLst/>
            </a:prstGeom>
            <a:ln w="57150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7" name="Straight Connector 136"/>
            <p:cNvCxnSpPr/>
            <p:nvPr/>
          </p:nvCxnSpPr>
          <p:spPr>
            <a:xfrm>
              <a:off x="5723924" y="2425677"/>
              <a:ext cx="9595" cy="615211"/>
            </a:xfrm>
            <a:prstGeom prst="line">
              <a:avLst/>
            </a:prstGeom>
            <a:ln w="57150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pic>
          <p:nvPicPr>
            <p:cNvPr id="138" name="Picture 137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45048" y="4685278"/>
              <a:ext cx="800477" cy="800477"/>
            </a:xfrm>
            <a:prstGeom prst="rect">
              <a:avLst/>
            </a:prstGeom>
          </p:spPr>
        </p:pic>
        <p:cxnSp>
          <p:nvCxnSpPr>
            <p:cNvPr id="139" name="Straight Connector 138"/>
            <p:cNvCxnSpPr/>
            <p:nvPr/>
          </p:nvCxnSpPr>
          <p:spPr>
            <a:xfrm>
              <a:off x="2239120" y="5310677"/>
              <a:ext cx="2305928" cy="0"/>
            </a:xfrm>
            <a:prstGeom prst="line">
              <a:avLst/>
            </a:prstGeom>
            <a:ln w="57150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40" name="Straight Connector 139"/>
            <p:cNvCxnSpPr/>
            <p:nvPr/>
          </p:nvCxnSpPr>
          <p:spPr>
            <a:xfrm>
              <a:off x="5172789" y="3304723"/>
              <a:ext cx="9595" cy="1457210"/>
            </a:xfrm>
            <a:prstGeom prst="line">
              <a:avLst/>
            </a:prstGeom>
            <a:ln w="57150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41" name="Straight Connector 140"/>
            <p:cNvCxnSpPr/>
            <p:nvPr/>
          </p:nvCxnSpPr>
          <p:spPr>
            <a:xfrm>
              <a:off x="2236243" y="5028644"/>
              <a:ext cx="31749" cy="300064"/>
            </a:xfrm>
            <a:prstGeom prst="line">
              <a:avLst/>
            </a:prstGeom>
            <a:ln w="57150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pic>
          <p:nvPicPr>
            <p:cNvPr id="142" name="Picture 141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20403" y="3199133"/>
              <a:ext cx="800477" cy="800477"/>
            </a:xfrm>
            <a:prstGeom prst="rect">
              <a:avLst/>
            </a:prstGeom>
          </p:spPr>
        </p:pic>
        <p:cxnSp>
          <p:nvCxnSpPr>
            <p:cNvPr id="143" name="Straight Connector 142"/>
            <p:cNvCxnSpPr/>
            <p:nvPr/>
          </p:nvCxnSpPr>
          <p:spPr>
            <a:xfrm flipH="1">
              <a:off x="1571480" y="1959358"/>
              <a:ext cx="7847" cy="1345365"/>
            </a:xfrm>
            <a:prstGeom prst="line">
              <a:avLst/>
            </a:prstGeom>
            <a:ln w="57150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44" name="Straight Connector 143"/>
            <p:cNvCxnSpPr/>
            <p:nvPr/>
          </p:nvCxnSpPr>
          <p:spPr>
            <a:xfrm flipH="1">
              <a:off x="2113899" y="3620156"/>
              <a:ext cx="14916" cy="1297165"/>
            </a:xfrm>
            <a:prstGeom prst="line">
              <a:avLst/>
            </a:prstGeom>
            <a:ln w="57150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69" name="TextBox 168"/>
          <p:cNvSpPr txBox="1"/>
          <p:nvPr/>
        </p:nvSpPr>
        <p:spPr>
          <a:xfrm>
            <a:off x="1104003" y="1146380"/>
            <a:ext cx="11943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Source</a:t>
            </a:r>
          </a:p>
        </p:txBody>
      </p:sp>
      <p:sp>
        <p:nvSpPr>
          <p:cNvPr id="170" name="TextBox 169"/>
          <p:cNvSpPr txBox="1"/>
          <p:nvPr/>
        </p:nvSpPr>
        <p:spPr>
          <a:xfrm>
            <a:off x="9088508" y="3973138"/>
            <a:ext cx="19087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Destination</a:t>
            </a:r>
          </a:p>
        </p:txBody>
      </p:sp>
    </p:spTree>
    <p:extLst>
      <p:ext uri="{BB962C8B-B14F-4D97-AF65-F5344CB8AC3E}">
        <p14:creationId xmlns:p14="http://schemas.microsoft.com/office/powerpoint/2010/main" val="12450443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Transfer between Two Remote Machines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207033" y="1340478"/>
            <a:ext cx="1966824" cy="3110752"/>
            <a:chOff x="8609162" y="1739683"/>
            <a:chExt cx="3019246" cy="4329056"/>
          </a:xfrm>
        </p:grpSpPr>
        <p:sp>
          <p:nvSpPr>
            <p:cNvPr id="5" name="Rectangle 4"/>
            <p:cNvSpPr/>
            <p:nvPr/>
          </p:nvSpPr>
          <p:spPr>
            <a:xfrm>
              <a:off x="8609162" y="5206097"/>
              <a:ext cx="3019246" cy="862642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Physical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8609162" y="4343455"/>
              <a:ext cx="3019246" cy="862642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Data Link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8609162" y="3464967"/>
              <a:ext cx="3019246" cy="862642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Network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8609162" y="2602325"/>
              <a:ext cx="3019246" cy="862642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b="1"/>
                <a:t>Transport</a:t>
              </a:r>
              <a:endParaRPr lang="en-US" sz="2800" b="1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8609162" y="1739683"/>
              <a:ext cx="3019246" cy="862642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Application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9920378" y="1401245"/>
            <a:ext cx="2122098" cy="3049985"/>
            <a:chOff x="8609162" y="1739683"/>
            <a:chExt cx="3019246" cy="4329056"/>
          </a:xfrm>
        </p:grpSpPr>
        <p:sp>
          <p:nvSpPr>
            <p:cNvPr id="23" name="Rectangle 22"/>
            <p:cNvSpPr/>
            <p:nvPr/>
          </p:nvSpPr>
          <p:spPr>
            <a:xfrm>
              <a:off x="8609162" y="5206097"/>
              <a:ext cx="3019246" cy="862642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Physical</a:t>
              </a: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8609162" y="4343455"/>
              <a:ext cx="3019246" cy="862642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Data Link</a:t>
              </a: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8609162" y="3464967"/>
              <a:ext cx="3019246" cy="862642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Network</a:t>
              </a: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8609162" y="2602325"/>
              <a:ext cx="3019246" cy="862642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b="1"/>
                <a:t>Transport</a:t>
              </a:r>
              <a:endParaRPr lang="en-US" sz="2800" b="1" dirty="0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8609162" y="1739683"/>
              <a:ext cx="3019246" cy="862642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Application</a:t>
              </a:r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2793520" y="3273987"/>
            <a:ext cx="1883435" cy="1067929"/>
            <a:chOff x="6587705" y="3383301"/>
            <a:chExt cx="2294626" cy="1381490"/>
          </a:xfrm>
        </p:grpSpPr>
        <p:sp>
          <p:nvSpPr>
            <p:cNvPr id="35" name="Rectangle 34"/>
            <p:cNvSpPr/>
            <p:nvPr/>
          </p:nvSpPr>
          <p:spPr>
            <a:xfrm>
              <a:off x="6587705" y="4074046"/>
              <a:ext cx="2294626" cy="690745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Physical</a:t>
              </a: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6587705" y="3383301"/>
              <a:ext cx="2294626" cy="690745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Data Link</a:t>
              </a:r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5296618" y="2722913"/>
            <a:ext cx="1795733" cy="1633341"/>
            <a:chOff x="3397369" y="2679867"/>
            <a:chExt cx="2294626" cy="2084924"/>
          </a:xfrm>
        </p:grpSpPr>
        <p:sp>
          <p:nvSpPr>
            <p:cNvPr id="43" name="Rectangle 42"/>
            <p:cNvSpPr/>
            <p:nvPr/>
          </p:nvSpPr>
          <p:spPr>
            <a:xfrm>
              <a:off x="3397369" y="4074046"/>
              <a:ext cx="2294626" cy="690745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Physical</a:t>
              </a: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3397369" y="3383301"/>
              <a:ext cx="2294626" cy="690745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Data Link</a:t>
              </a: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3397369" y="2679867"/>
              <a:ext cx="2294626" cy="690745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Network</a:t>
              </a:r>
            </a:p>
          </p:txBody>
        </p:sp>
      </p:grpSp>
      <p:pic>
        <p:nvPicPr>
          <p:cNvPr id="47" name="Picture 4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94245" y="4562184"/>
            <a:ext cx="800477" cy="800477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43134" y="4497804"/>
            <a:ext cx="1839450" cy="784832"/>
          </a:xfrm>
          <a:prstGeom prst="rect">
            <a:avLst/>
          </a:prstGeom>
        </p:spPr>
      </p:pic>
      <p:grpSp>
        <p:nvGrpSpPr>
          <p:cNvPr id="49" name="Group 48"/>
          <p:cNvGrpSpPr/>
          <p:nvPr/>
        </p:nvGrpSpPr>
        <p:grpSpPr>
          <a:xfrm>
            <a:off x="7599149" y="3288325"/>
            <a:ext cx="1883435" cy="1067929"/>
            <a:chOff x="6587705" y="3383301"/>
            <a:chExt cx="2294626" cy="1381490"/>
          </a:xfrm>
        </p:grpSpPr>
        <p:sp>
          <p:nvSpPr>
            <p:cNvPr id="50" name="Rectangle 49"/>
            <p:cNvSpPr/>
            <p:nvPr/>
          </p:nvSpPr>
          <p:spPr>
            <a:xfrm>
              <a:off x="6587705" y="4074046"/>
              <a:ext cx="2294626" cy="690745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Physical</a:t>
              </a: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6587705" y="3383301"/>
              <a:ext cx="2294626" cy="690745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Data Link</a:t>
              </a:r>
            </a:p>
          </p:txBody>
        </p:sp>
      </p:grpSp>
      <p:pic>
        <p:nvPicPr>
          <p:cNvPr id="52" name="Picture 5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37505" y="4577829"/>
            <a:ext cx="1839450" cy="784832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3620" y="4497804"/>
            <a:ext cx="1750237" cy="1043796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15110" y="4497804"/>
            <a:ext cx="1750237" cy="1043796"/>
          </a:xfrm>
          <a:prstGeom prst="rect">
            <a:avLst/>
          </a:prstGeom>
        </p:spPr>
      </p:pic>
      <p:cxnSp>
        <p:nvCxnSpPr>
          <p:cNvPr id="56" name="Straight Connector 55"/>
          <p:cNvCxnSpPr/>
          <p:nvPr/>
        </p:nvCxnSpPr>
        <p:spPr>
          <a:xfrm flipV="1">
            <a:off x="1298738" y="6038491"/>
            <a:ext cx="2013805" cy="1"/>
          </a:xfrm>
          <a:prstGeom prst="line">
            <a:avLst/>
          </a:prstGeom>
          <a:ln w="571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endCxn id="53" idx="2"/>
          </p:cNvCxnSpPr>
          <p:nvPr/>
        </p:nvCxnSpPr>
        <p:spPr>
          <a:xfrm flipV="1">
            <a:off x="1298738" y="5541600"/>
            <a:ext cx="1" cy="479638"/>
          </a:xfrm>
          <a:prstGeom prst="line">
            <a:avLst/>
          </a:prstGeom>
          <a:ln w="571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V="1">
            <a:off x="3291147" y="5322649"/>
            <a:ext cx="0" cy="715843"/>
          </a:xfrm>
          <a:prstGeom prst="line">
            <a:avLst/>
          </a:prstGeom>
          <a:ln w="571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 flipV="1">
            <a:off x="4023674" y="5949303"/>
            <a:ext cx="2013805" cy="1"/>
          </a:xfrm>
          <a:prstGeom prst="line">
            <a:avLst/>
          </a:prstGeom>
          <a:ln w="571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 flipV="1">
            <a:off x="4023674" y="5216207"/>
            <a:ext cx="0" cy="715843"/>
          </a:xfrm>
          <a:prstGeom prst="line">
            <a:avLst/>
          </a:prstGeom>
          <a:ln w="571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flipV="1">
            <a:off x="6016083" y="5233461"/>
            <a:ext cx="0" cy="715843"/>
          </a:xfrm>
          <a:prstGeom prst="line">
            <a:avLst/>
          </a:prstGeom>
          <a:ln w="571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flipV="1">
            <a:off x="6345629" y="5932049"/>
            <a:ext cx="2013805" cy="1"/>
          </a:xfrm>
          <a:prstGeom prst="line">
            <a:avLst/>
          </a:prstGeom>
          <a:ln w="571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 flipV="1">
            <a:off x="6345629" y="5216207"/>
            <a:ext cx="0" cy="698589"/>
          </a:xfrm>
          <a:prstGeom prst="line">
            <a:avLst/>
          </a:prstGeom>
          <a:ln w="571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 flipV="1">
            <a:off x="8338038" y="5216207"/>
            <a:ext cx="0" cy="715843"/>
          </a:xfrm>
          <a:prstGeom prst="line">
            <a:avLst/>
          </a:prstGeom>
          <a:ln w="571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 flipV="1">
            <a:off x="9070565" y="5995191"/>
            <a:ext cx="2075379" cy="4"/>
          </a:xfrm>
          <a:prstGeom prst="line">
            <a:avLst/>
          </a:prstGeom>
          <a:ln w="571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 flipV="1">
            <a:off x="9091960" y="5233462"/>
            <a:ext cx="1" cy="805029"/>
          </a:xfrm>
          <a:prstGeom prst="line">
            <a:avLst/>
          </a:prstGeom>
          <a:ln w="571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 flipV="1">
            <a:off x="11124548" y="5362661"/>
            <a:ext cx="3527" cy="632534"/>
          </a:xfrm>
          <a:prstGeom prst="line">
            <a:avLst/>
          </a:prstGeom>
          <a:ln w="571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3943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Protocols at Different Layers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776378" y="1429132"/>
            <a:ext cx="3019246" cy="4329056"/>
            <a:chOff x="8609162" y="1739683"/>
            <a:chExt cx="3019246" cy="4329056"/>
          </a:xfrm>
        </p:grpSpPr>
        <p:sp>
          <p:nvSpPr>
            <p:cNvPr id="6" name="Rectangle 5"/>
            <p:cNvSpPr/>
            <p:nvPr/>
          </p:nvSpPr>
          <p:spPr>
            <a:xfrm>
              <a:off x="8609162" y="5206097"/>
              <a:ext cx="3019246" cy="862642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4000" b="1"/>
                <a:t>Physical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8609162" y="4343455"/>
              <a:ext cx="3019246" cy="862642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4000" b="1" dirty="0"/>
                <a:t>Data Link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8609162" y="3464967"/>
              <a:ext cx="3019246" cy="862642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4000" b="1" dirty="0"/>
                <a:t>Network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8609162" y="2602325"/>
              <a:ext cx="3019246" cy="862642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4000" b="1"/>
                <a:t>Transport</a:t>
              </a:r>
              <a:endParaRPr lang="en-US" sz="4000" b="1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8609162" y="1739683"/>
              <a:ext cx="3019246" cy="862642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4000" b="1" dirty="0"/>
                <a:t>Application</a:t>
              </a:r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4019909" y="4171837"/>
            <a:ext cx="64881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Ethernet, </a:t>
            </a:r>
            <a:r>
              <a:rPr lang="en-US" sz="3200" b="1" dirty="0" err="1"/>
              <a:t>WiFi</a:t>
            </a:r>
            <a:r>
              <a:rPr lang="en-US" sz="3200" b="1" dirty="0"/>
              <a:t>, Bluetooth, UMTS, LTE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019909" y="3293349"/>
            <a:ext cx="29851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IPv4, IPv6, MPLS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019909" y="2410603"/>
            <a:ext cx="25162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TCP, UDP, RTP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019909" y="1569058"/>
            <a:ext cx="29678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HTTP, FTP, SMTP</a:t>
            </a:r>
          </a:p>
        </p:txBody>
      </p:sp>
    </p:spTree>
    <p:extLst>
      <p:ext uri="{BB962C8B-B14F-4D97-AF65-F5344CB8AC3E}">
        <p14:creationId xmlns:p14="http://schemas.microsoft.com/office/powerpoint/2010/main" val="5153239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Management and Control </a:t>
            </a:r>
            <a:r>
              <a:rPr lang="mr-IN" dirty="0"/>
              <a:t>–</a:t>
            </a:r>
            <a:r>
              <a:rPr lang="en-US" dirty="0"/>
              <a:t> Cross Layer Protocols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776378" y="1429132"/>
            <a:ext cx="3019246" cy="4329056"/>
            <a:chOff x="8609162" y="1739683"/>
            <a:chExt cx="3019246" cy="4329056"/>
          </a:xfrm>
        </p:grpSpPr>
        <p:sp>
          <p:nvSpPr>
            <p:cNvPr id="6" name="Rectangle 5"/>
            <p:cNvSpPr/>
            <p:nvPr/>
          </p:nvSpPr>
          <p:spPr>
            <a:xfrm>
              <a:off x="8609162" y="5206097"/>
              <a:ext cx="3019246" cy="862642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4000" b="1"/>
                <a:t>Physical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8609162" y="4343455"/>
              <a:ext cx="3019246" cy="862642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4000" b="1" dirty="0"/>
                <a:t>Data Link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8609162" y="3464967"/>
              <a:ext cx="3019246" cy="862642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4000" b="1" dirty="0"/>
                <a:t>Network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8609162" y="2602325"/>
              <a:ext cx="3019246" cy="862642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4000" b="1"/>
                <a:t>Transport</a:t>
              </a:r>
              <a:endParaRPr lang="en-US" sz="4000" b="1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8609162" y="1739683"/>
              <a:ext cx="3019246" cy="862642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4000" b="1" dirty="0"/>
                <a:t>Application</a:t>
              </a:r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4019909" y="4171837"/>
            <a:ext cx="64881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Ethernet, </a:t>
            </a:r>
            <a:r>
              <a:rPr lang="en-US" sz="3200" b="1" dirty="0" err="1"/>
              <a:t>WiFi</a:t>
            </a:r>
            <a:r>
              <a:rPr lang="en-US" sz="3200" b="1" dirty="0"/>
              <a:t>, Bluetooth, UMTS, LTE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019909" y="3293349"/>
            <a:ext cx="29851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IPv4, IPv6, MPLS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019909" y="2410603"/>
            <a:ext cx="25162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TCP, UDP, RTP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019909" y="1569058"/>
            <a:ext cx="29678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HTTP, FTP, SMTP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630328" y="1825828"/>
            <a:ext cx="9076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>
                <a:solidFill>
                  <a:srgbClr val="0070C0"/>
                </a:solidFill>
              </a:rPr>
              <a:t>DNS</a:t>
            </a:r>
            <a:endParaRPr lang="en-US" sz="3200" b="1" dirty="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630328" y="2702990"/>
            <a:ext cx="12266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0070C0"/>
                </a:solidFill>
              </a:rPr>
              <a:t>SNMP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630328" y="3549746"/>
            <a:ext cx="19897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0070C0"/>
                </a:solidFill>
              </a:rPr>
              <a:t>ARP, DHCP</a:t>
            </a:r>
          </a:p>
        </p:txBody>
      </p:sp>
    </p:spTree>
    <p:extLst>
      <p:ext uri="{BB962C8B-B14F-4D97-AF65-F5344CB8AC3E}">
        <p14:creationId xmlns:p14="http://schemas.microsoft.com/office/powerpoint/2010/main" val="5789621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Oval 24"/>
          <p:cNvSpPr/>
          <p:nvPr/>
        </p:nvSpPr>
        <p:spPr>
          <a:xfrm>
            <a:off x="6583393" y="859537"/>
            <a:ext cx="4492924" cy="5998463"/>
          </a:xfrm>
          <a:prstGeom prst="ellipse">
            <a:avLst/>
          </a:prstGeom>
          <a:solidFill>
            <a:schemeClr val="bg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Ways to Learn Computer Networks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1104181" y="1446385"/>
            <a:ext cx="3019246" cy="4329056"/>
            <a:chOff x="8609162" y="1739683"/>
            <a:chExt cx="3019246" cy="4329056"/>
          </a:xfrm>
        </p:grpSpPr>
        <p:sp>
          <p:nvSpPr>
            <p:cNvPr id="6" name="Rectangle 5"/>
            <p:cNvSpPr/>
            <p:nvPr/>
          </p:nvSpPr>
          <p:spPr>
            <a:xfrm>
              <a:off x="8609162" y="5206097"/>
              <a:ext cx="3019246" cy="862642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4000" b="1"/>
                <a:t>Physical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8609162" y="4343455"/>
              <a:ext cx="3019246" cy="862642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4000" b="1" dirty="0"/>
                <a:t>Data Link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8609162" y="3464967"/>
              <a:ext cx="3019246" cy="862642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4000" b="1" dirty="0"/>
                <a:t>Network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8609162" y="2602325"/>
              <a:ext cx="3019246" cy="862642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4000" b="1" dirty="0"/>
                <a:t>Transport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8609162" y="1739683"/>
              <a:ext cx="3019246" cy="862642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4000" b="1" dirty="0"/>
                <a:t>Application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7398588" y="1438462"/>
            <a:ext cx="3019246" cy="4329056"/>
            <a:chOff x="8609162" y="1739683"/>
            <a:chExt cx="3019246" cy="4329056"/>
          </a:xfrm>
        </p:grpSpPr>
        <p:sp>
          <p:nvSpPr>
            <p:cNvPr id="19" name="Rectangle 18"/>
            <p:cNvSpPr/>
            <p:nvPr/>
          </p:nvSpPr>
          <p:spPr>
            <a:xfrm>
              <a:off x="8609162" y="5206097"/>
              <a:ext cx="3019246" cy="862642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4000" b="1"/>
                <a:t>Physical</a:t>
              </a: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8609162" y="4343455"/>
              <a:ext cx="3019246" cy="862642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4000" b="1" dirty="0"/>
                <a:t>Data Link</a:t>
              </a: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8609162" y="3464967"/>
              <a:ext cx="3019246" cy="862642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4000" b="1" dirty="0"/>
                <a:t>Network</a:t>
              </a: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8609162" y="2602325"/>
              <a:ext cx="3019246" cy="862642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4000" b="1" dirty="0"/>
                <a:t>Transport</a:t>
              </a: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8609162" y="1739683"/>
              <a:ext cx="3019246" cy="862642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4000" b="1" dirty="0"/>
                <a:t>Application</a:t>
              </a:r>
            </a:p>
          </p:txBody>
        </p:sp>
      </p:grpSp>
      <p:sp>
        <p:nvSpPr>
          <p:cNvPr id="4" name="Down Arrow 3"/>
          <p:cNvSpPr/>
          <p:nvPr/>
        </p:nvSpPr>
        <p:spPr>
          <a:xfrm>
            <a:off x="10765766" y="1430539"/>
            <a:ext cx="879894" cy="43290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Up Arrow 23"/>
          <p:cNvSpPr/>
          <p:nvPr/>
        </p:nvSpPr>
        <p:spPr>
          <a:xfrm>
            <a:off x="4451230" y="1430539"/>
            <a:ext cx="862642" cy="434490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024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Books to Follow </a:t>
            </a:r>
            <a:r>
              <a:rPr lang="mr-IN" dirty="0"/>
              <a:t>…</a:t>
            </a:r>
            <a:endParaRPr lang="en-US" dirty="0"/>
          </a:p>
        </p:txBody>
      </p:sp>
      <p:grpSp>
        <p:nvGrpSpPr>
          <p:cNvPr id="17" name="Group 16"/>
          <p:cNvGrpSpPr/>
          <p:nvPr/>
        </p:nvGrpSpPr>
        <p:grpSpPr>
          <a:xfrm>
            <a:off x="411191" y="1421209"/>
            <a:ext cx="3019246" cy="4329056"/>
            <a:chOff x="8609162" y="1739683"/>
            <a:chExt cx="3019246" cy="4329056"/>
          </a:xfrm>
        </p:grpSpPr>
        <p:sp>
          <p:nvSpPr>
            <p:cNvPr id="19" name="Rectangle 18"/>
            <p:cNvSpPr/>
            <p:nvPr/>
          </p:nvSpPr>
          <p:spPr>
            <a:xfrm>
              <a:off x="8609162" y="5206097"/>
              <a:ext cx="3019246" cy="862642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4000" b="1"/>
                <a:t>Physical</a:t>
              </a: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8609162" y="4343455"/>
              <a:ext cx="3019246" cy="862642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4000" b="1" dirty="0"/>
                <a:t>Data Link</a:t>
              </a: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8609162" y="3464967"/>
              <a:ext cx="3019246" cy="862642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4000" b="1" dirty="0"/>
                <a:t>Network</a:t>
              </a: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8609162" y="2602325"/>
              <a:ext cx="3019246" cy="862642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4000" b="1" dirty="0"/>
                <a:t>Transport</a:t>
              </a: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8609162" y="1739683"/>
              <a:ext cx="3019246" cy="862642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4000" b="1" dirty="0"/>
                <a:t>Application</a:t>
              </a:r>
            </a:p>
          </p:txBody>
        </p:sp>
      </p:grpSp>
      <p:sp>
        <p:nvSpPr>
          <p:cNvPr id="4" name="Down Arrow 3"/>
          <p:cNvSpPr/>
          <p:nvPr/>
        </p:nvSpPr>
        <p:spPr>
          <a:xfrm>
            <a:off x="3778369" y="1413286"/>
            <a:ext cx="879894" cy="43290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14868" y="888982"/>
            <a:ext cx="4826799" cy="5969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6320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Books to Follow </a:t>
            </a:r>
            <a:r>
              <a:rPr lang="mr-IN" dirty="0"/>
              <a:t>…</a:t>
            </a:r>
            <a:endParaRPr lang="en-US" dirty="0"/>
          </a:p>
        </p:txBody>
      </p:sp>
      <p:grpSp>
        <p:nvGrpSpPr>
          <p:cNvPr id="17" name="Group 16"/>
          <p:cNvGrpSpPr/>
          <p:nvPr/>
        </p:nvGrpSpPr>
        <p:grpSpPr>
          <a:xfrm>
            <a:off x="411191" y="1421209"/>
            <a:ext cx="3019246" cy="4329056"/>
            <a:chOff x="8609162" y="1739683"/>
            <a:chExt cx="3019246" cy="4329056"/>
          </a:xfrm>
        </p:grpSpPr>
        <p:sp>
          <p:nvSpPr>
            <p:cNvPr id="19" name="Rectangle 18"/>
            <p:cNvSpPr/>
            <p:nvPr/>
          </p:nvSpPr>
          <p:spPr>
            <a:xfrm>
              <a:off x="8609162" y="5206097"/>
              <a:ext cx="3019246" cy="862642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4000" b="1"/>
                <a:t>Physical</a:t>
              </a: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8609162" y="4343455"/>
              <a:ext cx="3019246" cy="862642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4000" b="1" dirty="0"/>
                <a:t>Data Link</a:t>
              </a: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8609162" y="3464967"/>
              <a:ext cx="3019246" cy="862642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4000" b="1" dirty="0"/>
                <a:t>Network</a:t>
              </a: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8609162" y="2602325"/>
              <a:ext cx="3019246" cy="862642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4000" b="1" dirty="0"/>
                <a:t>Transport</a:t>
              </a: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8609162" y="1739683"/>
              <a:ext cx="3019246" cy="862642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4000" b="1" dirty="0"/>
                <a:t>Application</a:t>
              </a:r>
            </a:p>
          </p:txBody>
        </p:sp>
      </p:grpSp>
      <p:sp>
        <p:nvSpPr>
          <p:cNvPr id="11" name="Up Arrow 10"/>
          <p:cNvSpPr/>
          <p:nvPr/>
        </p:nvSpPr>
        <p:spPr>
          <a:xfrm>
            <a:off x="3657600" y="1421209"/>
            <a:ext cx="862642" cy="434490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7405" y="1172502"/>
            <a:ext cx="3508799" cy="488690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3366" y="1172502"/>
            <a:ext cx="3692113" cy="4886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707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Understand how two computers in the Internet talk to each other </a:t>
            </a:r>
          </a:p>
          <a:p>
            <a:r>
              <a:rPr lang="en-US" dirty="0"/>
              <a:t>Go through the basic functionalities of the computer networks </a:t>
            </a:r>
          </a:p>
          <a:p>
            <a:r>
              <a:rPr lang="en-US" dirty="0"/>
              <a:t>Learn how to program the network </a:t>
            </a:r>
          </a:p>
          <a:p>
            <a:r>
              <a:rPr lang="en-US" dirty="0"/>
              <a:t>Learn the future of the computer network </a:t>
            </a:r>
            <a:r>
              <a:rPr lang="mr-IN" dirty="0"/>
              <a:t>–</a:t>
            </a:r>
            <a:r>
              <a:rPr lang="en-US" dirty="0"/>
              <a:t> Do we need any further changes in the design? 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 of the Course </a:t>
            </a:r>
          </a:p>
        </p:txBody>
      </p:sp>
      <p:sp>
        <p:nvSpPr>
          <p:cNvPr id="5" name="Rectangle 4"/>
          <p:cNvSpPr/>
          <p:nvPr/>
        </p:nvSpPr>
        <p:spPr>
          <a:xfrm>
            <a:off x="788160" y="3743865"/>
            <a:ext cx="3835599" cy="251891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Functionalities</a:t>
            </a:r>
          </a:p>
        </p:txBody>
      </p:sp>
      <p:sp>
        <p:nvSpPr>
          <p:cNvPr id="6" name="Rectangle 5"/>
          <p:cNvSpPr/>
          <p:nvPr/>
        </p:nvSpPr>
        <p:spPr>
          <a:xfrm>
            <a:off x="7705169" y="3674442"/>
            <a:ext cx="3835599" cy="251891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Protocols</a:t>
            </a:r>
          </a:p>
        </p:txBody>
      </p:sp>
      <p:sp>
        <p:nvSpPr>
          <p:cNvPr id="4" name="Rectangle 3"/>
          <p:cNvSpPr/>
          <p:nvPr/>
        </p:nvSpPr>
        <p:spPr>
          <a:xfrm>
            <a:off x="4030864" y="4244471"/>
            <a:ext cx="4267200" cy="137885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000" dirty="0"/>
              <a:t>Network Architecture</a:t>
            </a:r>
          </a:p>
        </p:txBody>
      </p:sp>
    </p:spTree>
    <p:extLst>
      <p:ext uri="{BB962C8B-B14F-4D97-AF65-F5344CB8AC3E}">
        <p14:creationId xmlns:p14="http://schemas.microsoft.com/office/powerpoint/2010/main" val="8152559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Books to Follow (Online Books)</a:t>
            </a:r>
            <a:r>
              <a:rPr lang="mr-IN" dirty="0"/>
              <a:t>…</a:t>
            </a:r>
            <a:endParaRPr lang="en-US" dirty="0"/>
          </a:p>
        </p:txBody>
      </p:sp>
      <p:grpSp>
        <p:nvGrpSpPr>
          <p:cNvPr id="17" name="Group 16"/>
          <p:cNvGrpSpPr/>
          <p:nvPr/>
        </p:nvGrpSpPr>
        <p:grpSpPr>
          <a:xfrm>
            <a:off x="411191" y="1421209"/>
            <a:ext cx="3019246" cy="4329056"/>
            <a:chOff x="8609162" y="1739683"/>
            <a:chExt cx="3019246" cy="4329056"/>
          </a:xfrm>
        </p:grpSpPr>
        <p:sp>
          <p:nvSpPr>
            <p:cNvPr id="19" name="Rectangle 18"/>
            <p:cNvSpPr/>
            <p:nvPr/>
          </p:nvSpPr>
          <p:spPr>
            <a:xfrm>
              <a:off x="8609162" y="5206097"/>
              <a:ext cx="3019246" cy="862642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4000" b="1"/>
                <a:t>Physical</a:t>
              </a: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8609162" y="4343455"/>
              <a:ext cx="3019246" cy="862642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4000" b="1" dirty="0"/>
                <a:t>Data Link</a:t>
              </a: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8609162" y="3464967"/>
              <a:ext cx="3019246" cy="862642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4000" b="1" dirty="0"/>
                <a:t>Network</a:t>
              </a: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8609162" y="2602325"/>
              <a:ext cx="3019246" cy="862642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4000" b="1" dirty="0"/>
                <a:t>Transport</a:t>
              </a: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8609162" y="1739683"/>
              <a:ext cx="3019246" cy="862642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4000" b="1" dirty="0"/>
                <a:t>Application</a:t>
              </a:r>
            </a:p>
          </p:txBody>
        </p:sp>
      </p:grpSp>
      <p:sp>
        <p:nvSpPr>
          <p:cNvPr id="11" name="Up Arrow 10"/>
          <p:cNvSpPr/>
          <p:nvPr/>
        </p:nvSpPr>
        <p:spPr>
          <a:xfrm>
            <a:off x="3657600" y="1421209"/>
            <a:ext cx="862642" cy="434490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7405" y="1148629"/>
            <a:ext cx="3423608" cy="461748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9855" y="1179701"/>
            <a:ext cx="3466472" cy="458640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933645" y="5969479"/>
            <a:ext cx="752930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hlinkClick r:id="rId4"/>
              </a:rPr>
              <a:t>http://www.redbooks.ibm.com/abstracts/gg243376.html</a:t>
            </a:r>
            <a:endParaRPr lang="en-US" sz="2400" b="1" dirty="0"/>
          </a:p>
          <a:p>
            <a:r>
              <a:rPr lang="en-US" sz="2400" b="1" dirty="0">
                <a:hlinkClick r:id="rId5"/>
              </a:rPr>
              <a:t>http://www.tcpipguide.com/</a:t>
            </a:r>
            <a:r>
              <a:rPr lang="en-US" sz="2400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95324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Internet Resources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6597" y="859537"/>
            <a:ext cx="3812875" cy="203353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23294" y="1043875"/>
            <a:ext cx="6698411" cy="424793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9781" y="3167840"/>
            <a:ext cx="7108166" cy="3162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7420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Two class tests </a:t>
            </a:r>
          </a:p>
          <a:p>
            <a:pPr lvl="1"/>
            <a:r>
              <a:rPr lang="en-US" dirty="0"/>
              <a:t>Average: 20%</a:t>
            </a:r>
          </a:p>
          <a:p>
            <a:pPr lvl="1"/>
            <a:endParaRPr lang="en-US" dirty="0"/>
          </a:p>
          <a:p>
            <a:r>
              <a:rPr lang="en-US" dirty="0"/>
              <a:t>Mid semester Examination: 30%</a:t>
            </a:r>
          </a:p>
          <a:p>
            <a:endParaRPr lang="en-US" dirty="0"/>
          </a:p>
          <a:p>
            <a:r>
              <a:rPr lang="en-US" dirty="0"/>
              <a:t>End-semester Examination: 50%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Evaluations</a:t>
            </a:r>
          </a:p>
        </p:txBody>
      </p:sp>
    </p:spTree>
    <p:extLst>
      <p:ext uri="{BB962C8B-B14F-4D97-AF65-F5344CB8AC3E}">
        <p14:creationId xmlns:p14="http://schemas.microsoft.com/office/powerpoint/2010/main" val="10556759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5802987-A20C-0C4D-B2F8-8B8A19770E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Section - 1</a:t>
            </a:r>
          </a:p>
          <a:p>
            <a:pPr lvl="1"/>
            <a:r>
              <a:rPr lang="en-US" dirty="0"/>
              <a:t>Odd roll numbers </a:t>
            </a:r>
          </a:p>
          <a:p>
            <a:pPr lvl="1"/>
            <a:r>
              <a:rPr lang="en-US" dirty="0"/>
              <a:t>Class Room: NC 241</a:t>
            </a:r>
          </a:p>
          <a:p>
            <a:pPr lvl="1"/>
            <a:r>
              <a:rPr lang="en-US" dirty="0"/>
              <a:t>Primary Teacher: Prof. Rajat </a:t>
            </a:r>
            <a:r>
              <a:rPr lang="en-US" dirty="0" err="1"/>
              <a:t>Subhra</a:t>
            </a:r>
            <a:r>
              <a:rPr lang="en-US" dirty="0"/>
              <a:t> Chakraborty </a:t>
            </a:r>
          </a:p>
          <a:p>
            <a:pPr lvl="1"/>
            <a:endParaRPr lang="en-US" dirty="0"/>
          </a:p>
          <a:p>
            <a:r>
              <a:rPr lang="en-US" dirty="0"/>
              <a:t>Section - 2</a:t>
            </a:r>
          </a:p>
          <a:p>
            <a:pPr lvl="1"/>
            <a:r>
              <a:rPr lang="en-US" dirty="0"/>
              <a:t>Even roll numbers</a:t>
            </a:r>
          </a:p>
          <a:p>
            <a:pPr lvl="1"/>
            <a:r>
              <a:rPr lang="en-US" dirty="0"/>
              <a:t>Class Room: NC 242</a:t>
            </a:r>
          </a:p>
          <a:p>
            <a:pPr lvl="1"/>
            <a:r>
              <a:rPr lang="en-US" dirty="0"/>
              <a:t>Primary Teacher: Prof. Sandip Chakraborty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7DE2657-F50F-8846-B60C-C62C2E12E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Sections</a:t>
            </a:r>
          </a:p>
        </p:txBody>
      </p:sp>
    </p:spTree>
    <p:extLst>
      <p:ext uri="{BB962C8B-B14F-4D97-AF65-F5344CB8AC3E}">
        <p14:creationId xmlns:p14="http://schemas.microsoft.com/office/powerpoint/2010/main" val="22484400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Course Website: </a:t>
            </a:r>
            <a:r>
              <a:rPr lang="en-IN" dirty="0">
                <a:hlinkClick r:id="rId2"/>
              </a:rPr>
              <a:t>https://cse.iitkgp.ac.in/~sandipc/Courses/CS_31006_Spring_2020.html</a:t>
            </a:r>
            <a:endParaRPr lang="en-US" dirty="0"/>
          </a:p>
          <a:p>
            <a:endParaRPr lang="en-US" dirty="0"/>
          </a:p>
          <a:p>
            <a:r>
              <a:rPr lang="en-US" dirty="0"/>
              <a:t>All course materials will be posted in the website </a:t>
            </a:r>
          </a:p>
          <a:p>
            <a:endParaRPr lang="en-US" dirty="0"/>
          </a:p>
          <a:p>
            <a:r>
              <a:rPr lang="en-US" dirty="0"/>
              <a:t>We’ll set up a Piazza group </a:t>
            </a:r>
            <a:r>
              <a:rPr lang="mr-IN" dirty="0"/>
              <a:t>–</a:t>
            </a:r>
            <a:r>
              <a:rPr lang="en-US" dirty="0"/>
              <a:t> please use the group for any discussions</a:t>
            </a:r>
          </a:p>
          <a:p>
            <a:endParaRPr lang="en-US" dirty="0"/>
          </a:p>
          <a:p>
            <a:r>
              <a:rPr lang="en-US" dirty="0"/>
              <a:t>Attendance: Institute policy will be followed </a:t>
            </a:r>
            <a:r>
              <a:rPr lang="mr-IN" dirty="0"/>
              <a:t>–</a:t>
            </a:r>
            <a:r>
              <a:rPr lang="en-US" dirty="0"/>
              <a:t> deregistration for low attendance</a:t>
            </a:r>
          </a:p>
          <a:p>
            <a:endParaRPr lang="en-US" dirty="0"/>
          </a:p>
          <a:p>
            <a:r>
              <a:rPr lang="en-US" dirty="0"/>
              <a:t>Make the class live </a:t>
            </a:r>
            <a:r>
              <a:rPr lang="mr-IN" dirty="0"/>
              <a:t>–</a:t>
            </a:r>
            <a:r>
              <a:rPr lang="en-US" dirty="0"/>
              <a:t> no question is a stupid question !!!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Course Related Information</a:t>
            </a:r>
          </a:p>
        </p:txBody>
      </p:sp>
    </p:spTree>
    <p:extLst>
      <p:ext uri="{BB962C8B-B14F-4D97-AF65-F5344CB8AC3E}">
        <p14:creationId xmlns:p14="http://schemas.microsoft.com/office/powerpoint/2010/main" val="4442092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A way to visualize how two remote computers talk to each other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So, What is Network Architecture? 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3284028" y="1552754"/>
            <a:ext cx="6377557" cy="5305246"/>
            <a:chOff x="3284028" y="1552754"/>
            <a:chExt cx="6377557" cy="5305246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645920" y="5244972"/>
              <a:ext cx="5756874" cy="1613028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12" name="Rounded Rectangle 11"/>
            <p:cNvSpPr/>
            <p:nvPr/>
          </p:nvSpPr>
          <p:spPr>
            <a:xfrm>
              <a:off x="3284028" y="3623095"/>
              <a:ext cx="6377557" cy="1794294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4400" b="1" dirty="0"/>
                <a:t>Network Protocol Stack</a:t>
              </a:r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950898" y="1552754"/>
              <a:ext cx="4968815" cy="20703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589665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So, What is Network Architecture?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0321" y="3290445"/>
            <a:ext cx="1750237" cy="104379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84674" y="3290445"/>
            <a:ext cx="1750237" cy="1043796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1017917" y="4192438"/>
            <a:ext cx="0" cy="534837"/>
          </a:xfrm>
          <a:prstGeom prst="line">
            <a:avLst/>
          </a:prstGeom>
          <a:ln w="571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1000664" y="4710023"/>
            <a:ext cx="3916393" cy="0"/>
          </a:xfrm>
          <a:prstGeom prst="line">
            <a:avLst/>
          </a:prstGeom>
          <a:ln w="571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4917057" y="4175186"/>
            <a:ext cx="0" cy="534837"/>
          </a:xfrm>
          <a:prstGeom prst="line">
            <a:avLst/>
          </a:prstGeom>
          <a:ln w="571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17668" y="1992900"/>
            <a:ext cx="4360936" cy="4494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7874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So, What is Network Architecture?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0321" y="3290445"/>
            <a:ext cx="1750237" cy="104379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84674" y="3290445"/>
            <a:ext cx="1750237" cy="1043796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1017917" y="4192438"/>
            <a:ext cx="0" cy="534837"/>
          </a:xfrm>
          <a:prstGeom prst="line">
            <a:avLst/>
          </a:prstGeom>
          <a:ln w="571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1000664" y="4710023"/>
            <a:ext cx="3916393" cy="0"/>
          </a:xfrm>
          <a:prstGeom prst="line">
            <a:avLst/>
          </a:prstGeom>
          <a:ln w="571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4917057" y="4175186"/>
            <a:ext cx="0" cy="534837"/>
          </a:xfrm>
          <a:prstGeom prst="line">
            <a:avLst/>
          </a:prstGeom>
          <a:ln w="571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8591909" y="5451894"/>
            <a:ext cx="3019246" cy="86264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000" b="1"/>
              <a:t>Physical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52091" y="5243993"/>
            <a:ext cx="715992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Requirement: Convert digital data to analog signal and vice versa</a:t>
            </a:r>
          </a:p>
        </p:txBody>
      </p:sp>
    </p:spTree>
    <p:extLst>
      <p:ext uri="{BB962C8B-B14F-4D97-AF65-F5344CB8AC3E}">
        <p14:creationId xmlns:p14="http://schemas.microsoft.com/office/powerpoint/2010/main" val="507091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So, What is Network Architecture?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0321" y="1168346"/>
            <a:ext cx="1750237" cy="104379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84674" y="1168346"/>
            <a:ext cx="1750237" cy="1043796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1017917" y="2070339"/>
            <a:ext cx="0" cy="534837"/>
          </a:xfrm>
          <a:prstGeom prst="line">
            <a:avLst/>
          </a:prstGeom>
          <a:ln w="571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1000664" y="2587924"/>
            <a:ext cx="3916393" cy="0"/>
          </a:xfrm>
          <a:prstGeom prst="line">
            <a:avLst/>
          </a:prstGeom>
          <a:ln w="571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4917057" y="2053087"/>
            <a:ext cx="0" cy="534837"/>
          </a:xfrm>
          <a:prstGeom prst="line">
            <a:avLst/>
          </a:prstGeom>
          <a:ln w="571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7131" y="3536416"/>
            <a:ext cx="1750237" cy="1043796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 flipH="1">
            <a:off x="2510558" y="2605176"/>
            <a:ext cx="14377" cy="1069675"/>
          </a:xfrm>
          <a:prstGeom prst="line">
            <a:avLst/>
          </a:prstGeom>
          <a:ln w="571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43867" y="1168346"/>
            <a:ext cx="5635287" cy="375685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73468" y="2195508"/>
            <a:ext cx="1839450" cy="784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7235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So, What is Network Architecture?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8591909" y="5451894"/>
            <a:ext cx="3019246" cy="86264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000" b="1"/>
              <a:t>Physical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52091" y="5243993"/>
            <a:ext cx="715992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Requirement: Ensure proper scheduling in media access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0321" y="1168346"/>
            <a:ext cx="1750237" cy="104379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84674" y="1168346"/>
            <a:ext cx="1750237" cy="1043796"/>
          </a:xfrm>
          <a:prstGeom prst="rect">
            <a:avLst/>
          </a:prstGeom>
        </p:spPr>
      </p:pic>
      <p:cxnSp>
        <p:nvCxnSpPr>
          <p:cNvPr id="17" name="Straight Connector 16"/>
          <p:cNvCxnSpPr/>
          <p:nvPr/>
        </p:nvCxnSpPr>
        <p:spPr>
          <a:xfrm>
            <a:off x="1017917" y="2070339"/>
            <a:ext cx="0" cy="534837"/>
          </a:xfrm>
          <a:prstGeom prst="line">
            <a:avLst/>
          </a:prstGeom>
          <a:ln w="571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1000664" y="2587924"/>
            <a:ext cx="3916393" cy="0"/>
          </a:xfrm>
          <a:prstGeom prst="line">
            <a:avLst/>
          </a:prstGeom>
          <a:ln w="571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4917057" y="2053087"/>
            <a:ext cx="0" cy="534837"/>
          </a:xfrm>
          <a:prstGeom prst="line">
            <a:avLst/>
          </a:prstGeom>
          <a:ln w="571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0" name="Picture 19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7131" y="3536416"/>
            <a:ext cx="1750237" cy="1043796"/>
          </a:xfrm>
          <a:prstGeom prst="rect">
            <a:avLst/>
          </a:prstGeom>
        </p:spPr>
      </p:pic>
      <p:cxnSp>
        <p:nvCxnSpPr>
          <p:cNvPr id="21" name="Straight Connector 20"/>
          <p:cNvCxnSpPr/>
          <p:nvPr/>
        </p:nvCxnSpPr>
        <p:spPr>
          <a:xfrm flipH="1">
            <a:off x="2510558" y="2605176"/>
            <a:ext cx="14377" cy="1069675"/>
          </a:xfrm>
          <a:prstGeom prst="line">
            <a:avLst/>
          </a:prstGeom>
          <a:ln w="571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2" name="Picture 2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73468" y="2195508"/>
            <a:ext cx="1839450" cy="784832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8591909" y="4589252"/>
            <a:ext cx="3019246" cy="86264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000" b="1" dirty="0"/>
              <a:t>Data Link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916392" y="2980340"/>
            <a:ext cx="17850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L2 Switch</a:t>
            </a:r>
          </a:p>
        </p:txBody>
      </p:sp>
    </p:spTree>
    <p:extLst>
      <p:ext uri="{BB962C8B-B14F-4D97-AF65-F5344CB8AC3E}">
        <p14:creationId xmlns:p14="http://schemas.microsoft.com/office/powerpoint/2010/main" val="1170829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3" grpId="0" animBg="1"/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So, What is Network Architecture? </a:t>
            </a:r>
          </a:p>
        </p:txBody>
      </p:sp>
      <p:grpSp>
        <p:nvGrpSpPr>
          <p:cNvPr id="52" name="Group 51"/>
          <p:cNvGrpSpPr/>
          <p:nvPr/>
        </p:nvGrpSpPr>
        <p:grpSpPr>
          <a:xfrm>
            <a:off x="760321" y="1168346"/>
            <a:ext cx="7051737" cy="4901775"/>
            <a:chOff x="760321" y="1168346"/>
            <a:chExt cx="7051737" cy="4901775"/>
          </a:xfrm>
        </p:grpSpPr>
        <p:grpSp>
          <p:nvGrpSpPr>
            <p:cNvPr id="2" name="Group 1"/>
            <p:cNvGrpSpPr/>
            <p:nvPr/>
          </p:nvGrpSpPr>
          <p:grpSpPr>
            <a:xfrm>
              <a:off x="760321" y="1168346"/>
              <a:ext cx="3432117" cy="1799141"/>
              <a:chOff x="760321" y="1168346"/>
              <a:chExt cx="5574590" cy="3411866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60321" y="1168346"/>
                <a:ext cx="1750237" cy="1043796"/>
              </a:xfrm>
              <a:prstGeom prst="rect">
                <a:avLst/>
              </a:prstGeom>
            </p:spPr>
          </p:pic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584674" y="1168346"/>
                <a:ext cx="1750237" cy="1043796"/>
              </a:xfrm>
              <a:prstGeom prst="rect">
                <a:avLst/>
              </a:prstGeom>
            </p:spPr>
          </p:pic>
          <p:cxnSp>
            <p:nvCxnSpPr>
              <p:cNvPr id="6" name="Straight Connector 5"/>
              <p:cNvCxnSpPr/>
              <p:nvPr/>
            </p:nvCxnSpPr>
            <p:spPr>
              <a:xfrm>
                <a:off x="1017917" y="2070339"/>
                <a:ext cx="0" cy="534837"/>
              </a:xfrm>
              <a:prstGeom prst="line">
                <a:avLst/>
              </a:prstGeom>
              <a:ln w="57150"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" name="Straight Connector 6"/>
              <p:cNvCxnSpPr/>
              <p:nvPr/>
            </p:nvCxnSpPr>
            <p:spPr>
              <a:xfrm>
                <a:off x="1000664" y="2587924"/>
                <a:ext cx="3916393" cy="0"/>
              </a:xfrm>
              <a:prstGeom prst="line">
                <a:avLst/>
              </a:prstGeom>
              <a:ln w="57150"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/>
              <p:cNvCxnSpPr/>
              <p:nvPr/>
            </p:nvCxnSpPr>
            <p:spPr>
              <a:xfrm>
                <a:off x="4917057" y="2053087"/>
                <a:ext cx="0" cy="534837"/>
              </a:xfrm>
              <a:prstGeom prst="line">
                <a:avLst/>
              </a:prstGeom>
              <a:ln w="57150"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287131" y="3536416"/>
                <a:ext cx="1750237" cy="1043796"/>
              </a:xfrm>
              <a:prstGeom prst="rect">
                <a:avLst/>
              </a:prstGeom>
            </p:spPr>
          </p:pic>
          <p:cxnSp>
            <p:nvCxnSpPr>
              <p:cNvPr id="11" name="Straight Connector 10"/>
              <p:cNvCxnSpPr/>
              <p:nvPr/>
            </p:nvCxnSpPr>
            <p:spPr>
              <a:xfrm flipH="1">
                <a:off x="2510558" y="2605176"/>
                <a:ext cx="14377" cy="1069675"/>
              </a:xfrm>
              <a:prstGeom prst="line">
                <a:avLst/>
              </a:prstGeom>
              <a:ln w="57150"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673468" y="2195508"/>
                <a:ext cx="1839450" cy="784832"/>
              </a:xfrm>
              <a:prstGeom prst="rect">
                <a:avLst/>
              </a:prstGeom>
            </p:spPr>
          </p:pic>
        </p:grpSp>
        <p:grpSp>
          <p:nvGrpSpPr>
            <p:cNvPr id="13" name="Group 12"/>
            <p:cNvGrpSpPr/>
            <p:nvPr/>
          </p:nvGrpSpPr>
          <p:grpSpPr>
            <a:xfrm>
              <a:off x="908293" y="4270980"/>
              <a:ext cx="3432117" cy="1799141"/>
              <a:chOff x="760321" y="1168346"/>
              <a:chExt cx="5574590" cy="3411866"/>
            </a:xfrm>
          </p:grpSpPr>
          <p:pic>
            <p:nvPicPr>
              <p:cNvPr id="16" name="Picture 15"/>
              <p:cNvPicPr>
                <a:picLocks noChangeAspect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60321" y="1168346"/>
                <a:ext cx="1750237" cy="1043796"/>
              </a:xfrm>
              <a:prstGeom prst="rect">
                <a:avLst/>
              </a:prstGeom>
            </p:spPr>
          </p:pic>
          <p:pic>
            <p:nvPicPr>
              <p:cNvPr id="17" name="Picture 16"/>
              <p:cNvPicPr>
                <a:picLocks noChangeAspect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584674" y="1168346"/>
                <a:ext cx="1750237" cy="1043796"/>
              </a:xfrm>
              <a:prstGeom prst="rect">
                <a:avLst/>
              </a:prstGeom>
            </p:spPr>
          </p:pic>
          <p:cxnSp>
            <p:nvCxnSpPr>
              <p:cNvPr id="18" name="Straight Connector 17"/>
              <p:cNvCxnSpPr/>
              <p:nvPr/>
            </p:nvCxnSpPr>
            <p:spPr>
              <a:xfrm>
                <a:off x="1017917" y="2070339"/>
                <a:ext cx="0" cy="534837"/>
              </a:xfrm>
              <a:prstGeom prst="line">
                <a:avLst/>
              </a:prstGeom>
              <a:ln w="57150"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>
                <a:off x="1000664" y="2587924"/>
                <a:ext cx="3916393" cy="0"/>
              </a:xfrm>
              <a:prstGeom prst="line">
                <a:avLst/>
              </a:prstGeom>
              <a:ln w="57150"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/>
              <p:nvPr/>
            </p:nvCxnSpPr>
            <p:spPr>
              <a:xfrm>
                <a:off x="4917057" y="2053087"/>
                <a:ext cx="0" cy="534837"/>
              </a:xfrm>
              <a:prstGeom prst="line">
                <a:avLst/>
              </a:prstGeom>
              <a:ln w="57150"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pic>
            <p:nvPicPr>
              <p:cNvPr id="21" name="Picture 20"/>
              <p:cNvPicPr>
                <a:picLocks noChangeAspect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287131" y="3536416"/>
                <a:ext cx="1750237" cy="1043796"/>
              </a:xfrm>
              <a:prstGeom prst="rect">
                <a:avLst/>
              </a:prstGeom>
            </p:spPr>
          </p:pic>
          <p:cxnSp>
            <p:nvCxnSpPr>
              <p:cNvPr id="22" name="Straight Connector 21"/>
              <p:cNvCxnSpPr/>
              <p:nvPr/>
            </p:nvCxnSpPr>
            <p:spPr>
              <a:xfrm flipH="1">
                <a:off x="2510558" y="2605176"/>
                <a:ext cx="14377" cy="1069675"/>
              </a:xfrm>
              <a:prstGeom prst="line">
                <a:avLst/>
              </a:prstGeom>
              <a:ln w="57150"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pic>
            <p:nvPicPr>
              <p:cNvPr id="23" name="Picture 22"/>
              <p:cNvPicPr>
                <a:picLocks noChangeAspect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673468" y="2195508"/>
                <a:ext cx="1839450" cy="784832"/>
              </a:xfrm>
              <a:prstGeom prst="rect">
                <a:avLst/>
              </a:prstGeom>
            </p:spPr>
          </p:pic>
        </p:grpSp>
        <p:grpSp>
          <p:nvGrpSpPr>
            <p:cNvPr id="24" name="Group 23"/>
            <p:cNvGrpSpPr/>
            <p:nvPr/>
          </p:nvGrpSpPr>
          <p:grpSpPr>
            <a:xfrm>
              <a:off x="4379941" y="2424235"/>
              <a:ext cx="3432117" cy="1799141"/>
              <a:chOff x="760321" y="1168346"/>
              <a:chExt cx="5574590" cy="3411866"/>
            </a:xfrm>
          </p:grpSpPr>
          <p:pic>
            <p:nvPicPr>
              <p:cNvPr id="25" name="Picture 24"/>
              <p:cNvPicPr>
                <a:picLocks noChangeAspect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60321" y="1168346"/>
                <a:ext cx="1750237" cy="1043796"/>
              </a:xfrm>
              <a:prstGeom prst="rect">
                <a:avLst/>
              </a:prstGeom>
            </p:spPr>
          </p:pic>
          <p:pic>
            <p:nvPicPr>
              <p:cNvPr id="26" name="Picture 25"/>
              <p:cNvPicPr>
                <a:picLocks noChangeAspect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584674" y="1168346"/>
                <a:ext cx="1750237" cy="1043796"/>
              </a:xfrm>
              <a:prstGeom prst="rect">
                <a:avLst/>
              </a:prstGeom>
            </p:spPr>
          </p:pic>
          <p:cxnSp>
            <p:nvCxnSpPr>
              <p:cNvPr id="27" name="Straight Connector 26"/>
              <p:cNvCxnSpPr/>
              <p:nvPr/>
            </p:nvCxnSpPr>
            <p:spPr>
              <a:xfrm>
                <a:off x="1017917" y="2070339"/>
                <a:ext cx="0" cy="534837"/>
              </a:xfrm>
              <a:prstGeom prst="line">
                <a:avLst/>
              </a:prstGeom>
              <a:ln w="57150"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>
              <a:xfrm>
                <a:off x="1000664" y="2587924"/>
                <a:ext cx="3916393" cy="0"/>
              </a:xfrm>
              <a:prstGeom prst="line">
                <a:avLst/>
              </a:prstGeom>
              <a:ln w="57150"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>
              <a:xfrm>
                <a:off x="4917057" y="2053087"/>
                <a:ext cx="0" cy="534837"/>
              </a:xfrm>
              <a:prstGeom prst="line">
                <a:avLst/>
              </a:prstGeom>
              <a:ln w="57150"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pic>
            <p:nvPicPr>
              <p:cNvPr id="30" name="Picture 29"/>
              <p:cNvPicPr>
                <a:picLocks noChangeAspect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287131" y="3536416"/>
                <a:ext cx="1750237" cy="1043796"/>
              </a:xfrm>
              <a:prstGeom prst="rect">
                <a:avLst/>
              </a:prstGeom>
            </p:spPr>
          </p:pic>
          <p:cxnSp>
            <p:nvCxnSpPr>
              <p:cNvPr id="31" name="Straight Connector 30"/>
              <p:cNvCxnSpPr/>
              <p:nvPr/>
            </p:nvCxnSpPr>
            <p:spPr>
              <a:xfrm flipH="1">
                <a:off x="2510558" y="2605176"/>
                <a:ext cx="14377" cy="1069675"/>
              </a:xfrm>
              <a:prstGeom prst="line">
                <a:avLst/>
              </a:prstGeom>
              <a:ln w="57150"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pic>
            <p:nvPicPr>
              <p:cNvPr id="32" name="Picture 31"/>
              <p:cNvPicPr>
                <a:picLocks noChangeAspect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673468" y="2195508"/>
                <a:ext cx="1839450" cy="784832"/>
              </a:xfrm>
              <a:prstGeom prst="rect">
                <a:avLst/>
              </a:prstGeom>
            </p:spPr>
          </p:pic>
        </p:grp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483240" y="1723606"/>
              <a:ext cx="800477" cy="800477"/>
            </a:xfrm>
            <a:prstGeom prst="rect">
              <a:avLst/>
            </a:prstGeom>
          </p:spPr>
        </p:pic>
        <p:cxnSp>
          <p:nvCxnSpPr>
            <p:cNvPr id="33" name="Straight Connector 32"/>
            <p:cNvCxnSpPr/>
            <p:nvPr/>
          </p:nvCxnSpPr>
          <p:spPr>
            <a:xfrm>
              <a:off x="2239120" y="2208043"/>
              <a:ext cx="3244120" cy="0"/>
            </a:xfrm>
            <a:prstGeom prst="line">
              <a:avLst/>
            </a:prstGeom>
            <a:ln w="57150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2239120" y="1926013"/>
              <a:ext cx="31749" cy="300064"/>
            </a:xfrm>
            <a:prstGeom prst="line">
              <a:avLst/>
            </a:prstGeom>
            <a:ln w="57150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5723924" y="2425677"/>
              <a:ext cx="9595" cy="615211"/>
            </a:xfrm>
            <a:prstGeom prst="line">
              <a:avLst/>
            </a:prstGeom>
            <a:ln w="57150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45048" y="4685278"/>
              <a:ext cx="800477" cy="800477"/>
            </a:xfrm>
            <a:prstGeom prst="rect">
              <a:avLst/>
            </a:prstGeom>
          </p:spPr>
        </p:pic>
        <p:cxnSp>
          <p:nvCxnSpPr>
            <p:cNvPr id="41" name="Straight Connector 40"/>
            <p:cNvCxnSpPr/>
            <p:nvPr/>
          </p:nvCxnSpPr>
          <p:spPr>
            <a:xfrm>
              <a:off x="2239120" y="5310677"/>
              <a:ext cx="2305928" cy="0"/>
            </a:xfrm>
            <a:prstGeom prst="line">
              <a:avLst/>
            </a:prstGeom>
            <a:ln w="57150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>
              <a:off x="5172789" y="3304723"/>
              <a:ext cx="9595" cy="1457210"/>
            </a:xfrm>
            <a:prstGeom prst="line">
              <a:avLst/>
            </a:prstGeom>
            <a:ln w="57150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>
              <a:off x="2236243" y="5028644"/>
              <a:ext cx="31749" cy="300064"/>
            </a:xfrm>
            <a:prstGeom prst="line">
              <a:avLst/>
            </a:prstGeom>
            <a:ln w="57150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20403" y="3199133"/>
              <a:ext cx="800477" cy="800477"/>
            </a:xfrm>
            <a:prstGeom prst="rect">
              <a:avLst/>
            </a:prstGeom>
          </p:spPr>
        </p:pic>
        <p:cxnSp>
          <p:nvCxnSpPr>
            <p:cNvPr id="47" name="Straight Connector 46"/>
            <p:cNvCxnSpPr/>
            <p:nvPr/>
          </p:nvCxnSpPr>
          <p:spPr>
            <a:xfrm flipH="1">
              <a:off x="1571480" y="1959358"/>
              <a:ext cx="7847" cy="1345365"/>
            </a:xfrm>
            <a:prstGeom prst="line">
              <a:avLst/>
            </a:prstGeom>
            <a:ln w="57150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 flipH="1">
              <a:off x="2113899" y="3620156"/>
              <a:ext cx="14916" cy="1297165"/>
            </a:xfrm>
            <a:prstGeom prst="line">
              <a:avLst/>
            </a:prstGeom>
            <a:ln w="57150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51" name="Picture 5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99619" y="3116950"/>
            <a:ext cx="4842783" cy="374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208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So, What is Network Architecture? 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760321" y="1168346"/>
            <a:ext cx="3432117" cy="1799141"/>
            <a:chOff x="760321" y="1168346"/>
            <a:chExt cx="5574590" cy="3411866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60321" y="1168346"/>
              <a:ext cx="1750237" cy="1043796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84674" y="1168346"/>
              <a:ext cx="1750237" cy="1043796"/>
            </a:xfrm>
            <a:prstGeom prst="rect">
              <a:avLst/>
            </a:prstGeom>
          </p:spPr>
        </p:pic>
        <p:cxnSp>
          <p:nvCxnSpPr>
            <p:cNvPr id="6" name="Straight Connector 5"/>
            <p:cNvCxnSpPr/>
            <p:nvPr/>
          </p:nvCxnSpPr>
          <p:spPr>
            <a:xfrm>
              <a:off x="1017917" y="2070339"/>
              <a:ext cx="0" cy="534837"/>
            </a:xfrm>
            <a:prstGeom prst="line">
              <a:avLst/>
            </a:prstGeom>
            <a:ln w="57150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>
              <a:off x="1000664" y="2587924"/>
              <a:ext cx="3916393" cy="0"/>
            </a:xfrm>
            <a:prstGeom prst="line">
              <a:avLst/>
            </a:prstGeom>
            <a:ln w="57150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4917057" y="2053087"/>
              <a:ext cx="0" cy="534837"/>
            </a:xfrm>
            <a:prstGeom prst="line">
              <a:avLst/>
            </a:prstGeom>
            <a:ln w="57150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287131" y="3536416"/>
              <a:ext cx="1750237" cy="1043796"/>
            </a:xfrm>
            <a:prstGeom prst="rect">
              <a:avLst/>
            </a:prstGeom>
          </p:spPr>
        </p:pic>
        <p:cxnSp>
          <p:nvCxnSpPr>
            <p:cNvPr id="11" name="Straight Connector 10"/>
            <p:cNvCxnSpPr/>
            <p:nvPr/>
          </p:nvCxnSpPr>
          <p:spPr>
            <a:xfrm flipH="1">
              <a:off x="2510558" y="2605176"/>
              <a:ext cx="14377" cy="1069675"/>
            </a:xfrm>
            <a:prstGeom prst="line">
              <a:avLst/>
            </a:prstGeom>
            <a:ln w="57150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673468" y="2195508"/>
              <a:ext cx="1839450" cy="784832"/>
            </a:xfrm>
            <a:prstGeom prst="rect">
              <a:avLst/>
            </a:prstGeom>
          </p:spPr>
        </p:pic>
      </p:grpSp>
      <p:grpSp>
        <p:nvGrpSpPr>
          <p:cNvPr id="13" name="Group 12"/>
          <p:cNvGrpSpPr/>
          <p:nvPr/>
        </p:nvGrpSpPr>
        <p:grpSpPr>
          <a:xfrm>
            <a:off x="908293" y="4270980"/>
            <a:ext cx="3432117" cy="1799141"/>
            <a:chOff x="760321" y="1168346"/>
            <a:chExt cx="5574590" cy="3411866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60321" y="1168346"/>
              <a:ext cx="1750237" cy="1043796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84674" y="1168346"/>
              <a:ext cx="1750237" cy="1043796"/>
            </a:xfrm>
            <a:prstGeom prst="rect">
              <a:avLst/>
            </a:prstGeom>
          </p:spPr>
        </p:pic>
        <p:cxnSp>
          <p:nvCxnSpPr>
            <p:cNvPr id="18" name="Straight Connector 17"/>
            <p:cNvCxnSpPr/>
            <p:nvPr/>
          </p:nvCxnSpPr>
          <p:spPr>
            <a:xfrm>
              <a:off x="1017917" y="2070339"/>
              <a:ext cx="0" cy="534837"/>
            </a:xfrm>
            <a:prstGeom prst="line">
              <a:avLst/>
            </a:prstGeom>
            <a:ln w="57150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1000664" y="2587924"/>
              <a:ext cx="3916393" cy="0"/>
            </a:xfrm>
            <a:prstGeom prst="line">
              <a:avLst/>
            </a:prstGeom>
            <a:ln w="57150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4917057" y="2053087"/>
              <a:ext cx="0" cy="534837"/>
            </a:xfrm>
            <a:prstGeom prst="line">
              <a:avLst/>
            </a:prstGeom>
            <a:ln w="57150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287131" y="3536416"/>
              <a:ext cx="1750237" cy="1043796"/>
            </a:xfrm>
            <a:prstGeom prst="rect">
              <a:avLst/>
            </a:prstGeom>
          </p:spPr>
        </p:pic>
        <p:cxnSp>
          <p:nvCxnSpPr>
            <p:cNvPr id="22" name="Straight Connector 21"/>
            <p:cNvCxnSpPr/>
            <p:nvPr/>
          </p:nvCxnSpPr>
          <p:spPr>
            <a:xfrm flipH="1">
              <a:off x="2510558" y="2605176"/>
              <a:ext cx="14377" cy="1069675"/>
            </a:xfrm>
            <a:prstGeom prst="line">
              <a:avLst/>
            </a:prstGeom>
            <a:ln w="57150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673468" y="2195508"/>
              <a:ext cx="1839450" cy="784832"/>
            </a:xfrm>
            <a:prstGeom prst="rect">
              <a:avLst/>
            </a:prstGeom>
          </p:spPr>
        </p:pic>
      </p:grpSp>
      <p:grpSp>
        <p:nvGrpSpPr>
          <p:cNvPr id="24" name="Group 23"/>
          <p:cNvGrpSpPr/>
          <p:nvPr/>
        </p:nvGrpSpPr>
        <p:grpSpPr>
          <a:xfrm>
            <a:off x="4379941" y="2424235"/>
            <a:ext cx="3432117" cy="1799141"/>
            <a:chOff x="760321" y="1168346"/>
            <a:chExt cx="5574590" cy="3411866"/>
          </a:xfrm>
        </p:grpSpPr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60321" y="1168346"/>
              <a:ext cx="1750237" cy="1043796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84674" y="1168346"/>
              <a:ext cx="1750237" cy="1043796"/>
            </a:xfrm>
            <a:prstGeom prst="rect">
              <a:avLst/>
            </a:prstGeom>
          </p:spPr>
        </p:pic>
        <p:cxnSp>
          <p:nvCxnSpPr>
            <p:cNvPr id="27" name="Straight Connector 26"/>
            <p:cNvCxnSpPr/>
            <p:nvPr/>
          </p:nvCxnSpPr>
          <p:spPr>
            <a:xfrm>
              <a:off x="1017917" y="2070339"/>
              <a:ext cx="0" cy="534837"/>
            </a:xfrm>
            <a:prstGeom prst="line">
              <a:avLst/>
            </a:prstGeom>
            <a:ln w="57150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1000664" y="2587924"/>
              <a:ext cx="3916393" cy="0"/>
            </a:xfrm>
            <a:prstGeom prst="line">
              <a:avLst/>
            </a:prstGeom>
            <a:ln w="57150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4917057" y="2053087"/>
              <a:ext cx="0" cy="534837"/>
            </a:xfrm>
            <a:prstGeom prst="line">
              <a:avLst/>
            </a:prstGeom>
            <a:ln w="57150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287131" y="3536416"/>
              <a:ext cx="1750237" cy="1043796"/>
            </a:xfrm>
            <a:prstGeom prst="rect">
              <a:avLst/>
            </a:prstGeom>
          </p:spPr>
        </p:pic>
        <p:cxnSp>
          <p:nvCxnSpPr>
            <p:cNvPr id="31" name="Straight Connector 30"/>
            <p:cNvCxnSpPr/>
            <p:nvPr/>
          </p:nvCxnSpPr>
          <p:spPr>
            <a:xfrm flipH="1">
              <a:off x="2510558" y="2605176"/>
              <a:ext cx="14377" cy="1069675"/>
            </a:xfrm>
            <a:prstGeom prst="line">
              <a:avLst/>
            </a:prstGeom>
            <a:ln w="57150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673468" y="2195508"/>
              <a:ext cx="1839450" cy="784832"/>
            </a:xfrm>
            <a:prstGeom prst="rect">
              <a:avLst/>
            </a:prstGeom>
          </p:spPr>
        </p:pic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83240" y="1723606"/>
            <a:ext cx="800477" cy="800477"/>
          </a:xfrm>
          <a:prstGeom prst="rect">
            <a:avLst/>
          </a:prstGeom>
        </p:spPr>
      </p:pic>
      <p:cxnSp>
        <p:nvCxnSpPr>
          <p:cNvPr id="33" name="Straight Connector 32"/>
          <p:cNvCxnSpPr/>
          <p:nvPr/>
        </p:nvCxnSpPr>
        <p:spPr>
          <a:xfrm>
            <a:off x="2239120" y="2208043"/>
            <a:ext cx="3244120" cy="0"/>
          </a:xfrm>
          <a:prstGeom prst="line">
            <a:avLst/>
          </a:prstGeom>
          <a:ln w="571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2239120" y="1926013"/>
            <a:ext cx="31749" cy="300064"/>
          </a:xfrm>
          <a:prstGeom prst="line">
            <a:avLst/>
          </a:prstGeom>
          <a:ln w="571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5723924" y="2425677"/>
            <a:ext cx="9595" cy="615211"/>
          </a:xfrm>
          <a:prstGeom prst="line">
            <a:avLst/>
          </a:prstGeom>
          <a:ln w="571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40" name="Picture 39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45048" y="4685278"/>
            <a:ext cx="800477" cy="800477"/>
          </a:xfrm>
          <a:prstGeom prst="rect">
            <a:avLst/>
          </a:prstGeom>
        </p:spPr>
      </p:pic>
      <p:cxnSp>
        <p:nvCxnSpPr>
          <p:cNvPr id="41" name="Straight Connector 40"/>
          <p:cNvCxnSpPr/>
          <p:nvPr/>
        </p:nvCxnSpPr>
        <p:spPr>
          <a:xfrm>
            <a:off x="2239120" y="5310677"/>
            <a:ext cx="2305928" cy="0"/>
          </a:xfrm>
          <a:prstGeom prst="line">
            <a:avLst/>
          </a:prstGeom>
          <a:ln w="571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5172789" y="3304723"/>
            <a:ext cx="9595" cy="1457210"/>
          </a:xfrm>
          <a:prstGeom prst="line">
            <a:avLst/>
          </a:prstGeom>
          <a:ln w="571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2236243" y="5028644"/>
            <a:ext cx="31749" cy="300064"/>
          </a:xfrm>
          <a:prstGeom prst="line">
            <a:avLst/>
          </a:prstGeom>
          <a:ln w="571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46" name="Picture 4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20403" y="3199133"/>
            <a:ext cx="800477" cy="800477"/>
          </a:xfrm>
          <a:prstGeom prst="rect">
            <a:avLst/>
          </a:prstGeom>
        </p:spPr>
      </p:pic>
      <p:cxnSp>
        <p:nvCxnSpPr>
          <p:cNvPr id="47" name="Straight Connector 46"/>
          <p:cNvCxnSpPr/>
          <p:nvPr/>
        </p:nvCxnSpPr>
        <p:spPr>
          <a:xfrm flipH="1">
            <a:off x="1571480" y="1959358"/>
            <a:ext cx="7847" cy="1345365"/>
          </a:xfrm>
          <a:prstGeom prst="line">
            <a:avLst/>
          </a:prstGeom>
          <a:ln w="571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flipH="1">
            <a:off x="2113899" y="3620156"/>
            <a:ext cx="14916" cy="1297165"/>
          </a:xfrm>
          <a:prstGeom prst="line">
            <a:avLst/>
          </a:prstGeom>
          <a:ln w="571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8591909" y="4520243"/>
            <a:ext cx="3019246" cy="86264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000" b="1"/>
              <a:t>Physical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3801624" y="5777441"/>
            <a:ext cx="715992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Requirement: Find out a suitable path to forward data</a:t>
            </a:r>
          </a:p>
        </p:txBody>
      </p:sp>
      <p:sp>
        <p:nvSpPr>
          <p:cNvPr id="48" name="Rectangle 47"/>
          <p:cNvSpPr/>
          <p:nvPr/>
        </p:nvSpPr>
        <p:spPr>
          <a:xfrm>
            <a:off x="8591909" y="3657601"/>
            <a:ext cx="3019246" cy="86264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000" b="1" dirty="0"/>
              <a:t>Data Link</a:t>
            </a:r>
          </a:p>
        </p:txBody>
      </p:sp>
      <p:sp>
        <p:nvSpPr>
          <p:cNvPr id="50" name="Rectangle 49"/>
          <p:cNvSpPr/>
          <p:nvPr/>
        </p:nvSpPr>
        <p:spPr>
          <a:xfrm>
            <a:off x="8591909" y="2779113"/>
            <a:ext cx="3019246" cy="86264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000" b="1" dirty="0"/>
              <a:t>Network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5624253" y="1133984"/>
            <a:ext cx="36517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>
                <a:solidFill>
                  <a:srgbClr val="FF0000"/>
                </a:solidFill>
              </a:rPr>
              <a:t>L3 Switch or Routers</a:t>
            </a:r>
            <a:endParaRPr lang="en-US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467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50" grpId="0" animBg="1"/>
      <p:bldP spid="5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4407</TotalTime>
  <Words>534</Words>
  <Application>Microsoft Macintosh PowerPoint</Application>
  <PresentationFormat>Widescreen</PresentationFormat>
  <Paragraphs>146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Arial</vt:lpstr>
      <vt:lpstr>Arial Narrow</vt:lpstr>
      <vt:lpstr>Arial Rounded MT Bold</vt:lpstr>
      <vt:lpstr>Calibri</vt:lpstr>
      <vt:lpstr>Mangal</vt:lpstr>
      <vt:lpstr>Office Theme</vt:lpstr>
      <vt:lpstr>CS 31006: Computer Networks</vt:lpstr>
      <vt:lpstr>Objectives of the Course </vt:lpstr>
      <vt:lpstr>So, What is Network Architecture? </vt:lpstr>
      <vt:lpstr>So, What is Network Architecture? </vt:lpstr>
      <vt:lpstr>So, What is Network Architecture? </vt:lpstr>
      <vt:lpstr>So, What is Network Architecture? </vt:lpstr>
      <vt:lpstr>So, What is Network Architecture? </vt:lpstr>
      <vt:lpstr>So, What is Network Architecture? </vt:lpstr>
      <vt:lpstr>So, What is Network Architecture? </vt:lpstr>
      <vt:lpstr>So, What is Network Architecture? </vt:lpstr>
      <vt:lpstr>So, What is Network Architecture? </vt:lpstr>
      <vt:lpstr>So, What is Network Architecture? </vt:lpstr>
      <vt:lpstr>Data Transfer between Two Remote Machines</vt:lpstr>
      <vt:lpstr>Data Transfer between Two Remote Machines</vt:lpstr>
      <vt:lpstr>Protocols at Different Layers</vt:lpstr>
      <vt:lpstr>Network Management and Control – Cross Layer Protocols</vt:lpstr>
      <vt:lpstr>Two Ways to Learn Computer Networks</vt:lpstr>
      <vt:lpstr>Books to Follow …</vt:lpstr>
      <vt:lpstr>Books to Follow …</vt:lpstr>
      <vt:lpstr>Books to Follow (Online Books)…</vt:lpstr>
      <vt:lpstr>Internet Resources</vt:lpstr>
      <vt:lpstr>Course Evaluations</vt:lpstr>
      <vt:lpstr>Sections</vt:lpstr>
      <vt:lpstr>Other Course Related Information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Sandip</cp:lastModifiedBy>
  <cp:revision>113</cp:revision>
  <dcterms:created xsi:type="dcterms:W3CDTF">2017-09-14T08:48:41Z</dcterms:created>
  <dcterms:modified xsi:type="dcterms:W3CDTF">2020-01-01T18:43:49Z</dcterms:modified>
</cp:coreProperties>
</file>